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7"/>
  </p:notesMasterIdLst>
  <p:sldIdLst>
    <p:sldId id="256" r:id="rId2"/>
    <p:sldId id="258" r:id="rId3"/>
    <p:sldId id="295" r:id="rId4"/>
    <p:sldId id="369" r:id="rId5"/>
    <p:sldId id="296" r:id="rId6"/>
    <p:sldId id="297" r:id="rId7"/>
    <p:sldId id="370" r:id="rId8"/>
    <p:sldId id="371" r:id="rId9"/>
    <p:sldId id="303" r:id="rId10"/>
    <p:sldId id="322" r:id="rId11"/>
    <p:sldId id="372" r:id="rId12"/>
    <p:sldId id="298" r:id="rId13"/>
    <p:sldId id="373" r:id="rId14"/>
    <p:sldId id="368" r:id="rId15"/>
    <p:sldId id="299" r:id="rId16"/>
  </p:sldIdLst>
  <p:sldSz cx="9906000" cy="6858000" type="A4"/>
  <p:notesSz cx="6858000" cy="9144000"/>
  <p:embeddedFontLst>
    <p:embeddedFont>
      <p:font typeface="Cambria" panose="02040503050406030204" pitchFamily="18" charset="0"/>
      <p:regular r:id="rId18"/>
      <p:bold r:id="rId19"/>
      <p:italic r:id="rId20"/>
      <p:boldItalic r:id="rId21"/>
    </p:embeddedFont>
    <p:embeddedFont>
      <p:font typeface="Montserrat" pitchFamily="2" charset="77"/>
      <p:regular r:id="rId22"/>
      <p:bold r:id="rId23"/>
      <p:italic r:id="rId24"/>
      <p:boldItalic r:id="rId25"/>
    </p:embeddedFont>
    <p:embeddedFont>
      <p:font typeface="Montserrat Light" pitchFamily="2" charset="77"/>
      <p:regular r:id="rId26"/>
      <p:bold r:id="rId27"/>
      <p:italic r:id="rId28"/>
      <p:boldItalic r:id="rId29"/>
    </p:embeddedFont>
    <p:embeddedFont>
      <p:font typeface="Roboto" panose="02000000000000000000"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68617F7-BD45-45D3-9494-08AB8ACE10ED}">
  <a:tblStyle styleId="{668617F7-BD45-45D3-9494-08AB8ACE10E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89E5840-C12E-4C8B-9978-033B50F8BF3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490"/>
  </p:normalViewPr>
  <p:slideViewPr>
    <p:cSldViewPr snapToGrid="0">
      <p:cViewPr varScale="1">
        <p:scale>
          <a:sx n="121" d="100"/>
          <a:sy n="121" d="100"/>
        </p:scale>
        <p:origin x="161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jpeg>
</file>

<file path=ppt/media/image13.png>
</file>

<file path=ppt/media/image14.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956"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5f391192_0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00040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dirty="0"/>
          </a:p>
        </p:txBody>
      </p:sp>
    </p:spTree>
    <p:extLst>
      <p:ext uri="{BB962C8B-B14F-4D97-AF65-F5344CB8AC3E}">
        <p14:creationId xmlns:p14="http://schemas.microsoft.com/office/powerpoint/2010/main" val="1344101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784905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85915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212121"/>
                </a:solidFill>
                <a:effectLst/>
                <a:highlight>
                  <a:srgbClr val="FFFFFF"/>
                </a:highlight>
                <a:latin typeface="Roboto" panose="02000000000000000000" pitchFamily="2" charset="0"/>
              </a:rPr>
              <a:t>Apache score performance varied across reports (0.75-0.98)</a:t>
            </a:r>
          </a:p>
          <a:p>
            <a:pPr marL="0" lvl="0" indent="0" algn="l" rtl="0">
              <a:spcBef>
                <a:spcPts val="0"/>
              </a:spcBef>
              <a:spcAft>
                <a:spcPts val="0"/>
              </a:spcAft>
              <a:buNone/>
            </a:pPr>
            <a:r>
              <a:rPr lang="en-US" b="0" i="0" dirty="0">
                <a:solidFill>
                  <a:srgbClr val="212121"/>
                </a:solidFill>
                <a:effectLst/>
                <a:highlight>
                  <a:srgbClr val="FFFFFF"/>
                </a:highlight>
                <a:latin typeface="Roboto" panose="02000000000000000000" pitchFamily="2" charset="0"/>
              </a:rPr>
              <a:t>Varghese YE, </a:t>
            </a:r>
            <a:r>
              <a:rPr lang="en-US" b="0" i="0" dirty="0" err="1">
                <a:solidFill>
                  <a:srgbClr val="212121"/>
                </a:solidFill>
                <a:effectLst/>
                <a:highlight>
                  <a:srgbClr val="FFFFFF"/>
                </a:highlight>
                <a:latin typeface="Roboto" panose="02000000000000000000" pitchFamily="2" charset="0"/>
              </a:rPr>
              <a:t>Kalaiselvan</a:t>
            </a:r>
            <a:r>
              <a:rPr lang="en-US" b="0" i="0" dirty="0">
                <a:solidFill>
                  <a:srgbClr val="212121"/>
                </a:solidFill>
                <a:effectLst/>
                <a:highlight>
                  <a:srgbClr val="FFFFFF"/>
                </a:highlight>
                <a:latin typeface="Roboto" panose="02000000000000000000" pitchFamily="2" charset="0"/>
              </a:rPr>
              <a:t> MS, Renuka MK, </a:t>
            </a:r>
            <a:r>
              <a:rPr lang="en-US" b="0" i="0" dirty="0" err="1">
                <a:solidFill>
                  <a:srgbClr val="212121"/>
                </a:solidFill>
                <a:effectLst/>
                <a:highlight>
                  <a:srgbClr val="FFFFFF"/>
                </a:highlight>
                <a:latin typeface="Roboto" panose="02000000000000000000" pitchFamily="2" charset="0"/>
              </a:rPr>
              <a:t>Arunkumar</a:t>
            </a:r>
            <a:r>
              <a:rPr lang="en-US" b="0" i="0" dirty="0">
                <a:solidFill>
                  <a:srgbClr val="212121"/>
                </a:solidFill>
                <a:effectLst/>
                <a:highlight>
                  <a:srgbClr val="FFFFFF"/>
                </a:highlight>
                <a:latin typeface="Roboto" panose="02000000000000000000" pitchFamily="2" charset="0"/>
              </a:rPr>
              <a:t> AS. Comparison of acute physiology and chronic health evaluation II (APACHE II) and acute physiology and chronic health evaluation IV (APACHE IV) severity of illness scoring systems, in a multidisciplinary ICU. J </a:t>
            </a:r>
            <a:r>
              <a:rPr lang="en-US" b="0" i="0" dirty="0" err="1">
                <a:solidFill>
                  <a:srgbClr val="212121"/>
                </a:solidFill>
                <a:effectLst/>
                <a:highlight>
                  <a:srgbClr val="FFFFFF"/>
                </a:highlight>
                <a:latin typeface="Roboto" panose="02000000000000000000" pitchFamily="2" charset="0"/>
              </a:rPr>
              <a:t>Anaesthesiol</a:t>
            </a:r>
            <a:r>
              <a:rPr lang="en-US" b="0" i="0" dirty="0">
                <a:solidFill>
                  <a:srgbClr val="212121"/>
                </a:solidFill>
                <a:effectLst/>
                <a:highlight>
                  <a:srgbClr val="FFFFFF"/>
                </a:highlight>
                <a:latin typeface="Roboto" panose="02000000000000000000" pitchFamily="2" charset="0"/>
              </a:rPr>
              <a:t> Clin </a:t>
            </a:r>
            <a:r>
              <a:rPr lang="en-US" b="0" i="0" dirty="0" err="1">
                <a:solidFill>
                  <a:srgbClr val="212121"/>
                </a:solidFill>
                <a:effectLst/>
                <a:highlight>
                  <a:srgbClr val="FFFFFF"/>
                </a:highlight>
                <a:latin typeface="Roboto" panose="02000000000000000000" pitchFamily="2" charset="0"/>
              </a:rPr>
              <a:t>Pharmacol</a:t>
            </a:r>
            <a:r>
              <a:rPr lang="en-US" b="0" i="0" dirty="0">
                <a:solidFill>
                  <a:srgbClr val="212121"/>
                </a:solidFill>
                <a:effectLst/>
                <a:highlight>
                  <a:srgbClr val="FFFFFF"/>
                </a:highlight>
                <a:latin typeface="Roboto" panose="02000000000000000000" pitchFamily="2" charset="0"/>
              </a:rPr>
              <a:t>. 2017 Apr-Jun;33(2):248-253. </a:t>
            </a:r>
            <a:r>
              <a:rPr lang="en-US" b="0" i="0" dirty="0" err="1">
                <a:solidFill>
                  <a:srgbClr val="212121"/>
                </a:solidFill>
                <a:effectLst/>
                <a:highlight>
                  <a:srgbClr val="FFFFFF"/>
                </a:highlight>
                <a:latin typeface="Roboto" panose="02000000000000000000" pitchFamily="2" charset="0"/>
              </a:rPr>
              <a:t>doi</a:t>
            </a:r>
            <a:r>
              <a:rPr lang="en-US" b="0" i="0" dirty="0">
                <a:solidFill>
                  <a:srgbClr val="212121"/>
                </a:solidFill>
                <a:effectLst/>
                <a:highlight>
                  <a:srgbClr val="FFFFFF"/>
                </a:highlight>
                <a:latin typeface="Roboto" panose="02000000000000000000" pitchFamily="2" charset="0"/>
              </a:rPr>
              <a:t>: 10.4103/0970-9185.209741. PMID: 28781454; PMCID: PMC5520601.</a:t>
            </a:r>
            <a:endParaRPr dirty="0"/>
          </a:p>
        </p:txBody>
      </p:sp>
    </p:spTree>
    <p:extLst>
      <p:ext uri="{BB962C8B-B14F-4D97-AF65-F5344CB8AC3E}">
        <p14:creationId xmlns:p14="http://schemas.microsoft.com/office/powerpoint/2010/main" val="19813906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5f391192_04: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979082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73584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91853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218769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750766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2774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mj-lt"/>
              <a:buAutoNum type="arabicPeriod"/>
            </a:pPr>
            <a:r>
              <a:rPr lang="en-US" b="1" i="0" dirty="0">
                <a:solidFill>
                  <a:srgbClr val="0D0D0D"/>
                </a:solidFill>
                <a:effectLst/>
                <a:highlight>
                  <a:srgbClr val="FFFFFF"/>
                </a:highlight>
                <a:latin typeface="Söhne"/>
              </a:rPr>
              <a:t>AUC</a:t>
            </a:r>
            <a:r>
              <a:rPr lang="en-US" b="0" i="0" dirty="0">
                <a:solidFill>
                  <a:srgbClr val="0D0D0D"/>
                </a:solidFill>
                <a:effectLst/>
                <a:highlight>
                  <a:srgbClr val="FFFFFF"/>
                </a:highlight>
                <a:latin typeface="Söhne"/>
              </a:rPr>
              <a:t>: AUC measures the ability of the model to distinguish between positive and negative classes across all possible thresholds. It is robust to class imbalance because it considers the rank order of predictions rather than their absolute values. AUC ranges from 0 to 1, where a higher value indicates better discrimination.</a:t>
            </a:r>
          </a:p>
          <a:p>
            <a:pPr algn="l">
              <a:buFont typeface="+mj-lt"/>
              <a:buAutoNum type="arabicPeriod"/>
            </a:pPr>
            <a:r>
              <a:rPr lang="en-US" b="1" i="0" dirty="0">
                <a:solidFill>
                  <a:srgbClr val="0D0D0D"/>
                </a:solidFill>
                <a:effectLst/>
                <a:highlight>
                  <a:srgbClr val="FFFFFF"/>
                </a:highlight>
                <a:latin typeface="Söhne"/>
              </a:rPr>
              <a:t>Matthews Correlation Coefficient (MCC)</a:t>
            </a:r>
            <a:r>
              <a:rPr lang="en-US" b="0" i="0" dirty="0">
                <a:solidFill>
                  <a:srgbClr val="0D0D0D"/>
                </a:solidFill>
                <a:effectLst/>
                <a:highlight>
                  <a:srgbClr val="FFFFFF"/>
                </a:highlight>
                <a:latin typeface="Söhne"/>
              </a:rPr>
              <a:t>: MCC takes into account true positives, true negatives, false positives, and false negatives. It is also robust to class imbalance and is particularly useful when classes are imbalanced. MCC ranges from -1 to 1, where 1 indicates perfect prediction, 0 indicates random prediction, and -1 indicates complete disagreement between prediction and observation</a:t>
            </a:r>
          </a:p>
          <a:p>
            <a:pPr algn="l">
              <a:buFont typeface="+mj-lt"/>
              <a:buAutoNum type="arabicPeriod"/>
            </a:pPr>
            <a:endParaRPr lang="en-US" b="0" i="0" dirty="0">
              <a:solidFill>
                <a:srgbClr val="0D0D0D"/>
              </a:solidFill>
              <a:effectLst/>
              <a:highlight>
                <a:srgbClr val="FFFFFF"/>
              </a:highlight>
              <a:latin typeface="Söhne"/>
            </a:endParaRPr>
          </a:p>
          <a:p>
            <a:pPr algn="l">
              <a:buFont typeface="+mj-lt"/>
              <a:buAutoNum type="arabicPeriod"/>
            </a:pPr>
            <a:r>
              <a:rPr lang="en-US" b="0" i="0" dirty="0">
                <a:solidFill>
                  <a:srgbClr val="0D0D0D"/>
                </a:solidFill>
                <a:effectLst/>
                <a:highlight>
                  <a:srgbClr val="FFFFFF"/>
                </a:highlight>
                <a:latin typeface="Söhne"/>
              </a:rPr>
              <a:t>U</a:t>
            </a:r>
            <a:r>
              <a:rPr lang="en-US" b="0" i="0" dirty="0">
                <a:solidFill>
                  <a:srgbClr val="212121"/>
                </a:solidFill>
                <a:effectLst/>
                <a:highlight>
                  <a:srgbClr val="FFFFFF"/>
                </a:highlight>
                <a:latin typeface="Cambria" panose="02040503050406030204" pitchFamily="18" charset="0"/>
              </a:rPr>
              <a:t>nder the receiver operating characteristic curve (ROC AUC) </a:t>
            </a:r>
            <a:endParaRPr lang="en-US" b="0" i="0" dirty="0">
              <a:solidFill>
                <a:srgbClr val="0D0D0D"/>
              </a:solidFill>
              <a:effectLst/>
              <a:highlight>
                <a:srgbClr val="FFFFFF"/>
              </a:highlight>
              <a:latin typeface="Söhne"/>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486030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2"/>
            </a:gs>
            <a:gs pos="100000">
              <a:schemeClr val="accent1"/>
            </a:gs>
          </a:gsLst>
          <a:path path="circle">
            <a:fillToRect l="100000" t="100000"/>
          </a:path>
          <a:tileRect r="-100000" b="-100000"/>
        </a:gra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3335153" y="0"/>
            <a:ext cx="6570838" cy="6858189"/>
            <a:chOff x="2052402" y="0"/>
            <a:chExt cx="6065389" cy="5143642"/>
          </a:xfrm>
        </p:grpSpPr>
        <p:sp>
          <p:nvSpPr>
            <p:cNvPr id="11" name="Google Shape;11;p2"/>
            <p:cNvSpPr/>
            <p:nvPr/>
          </p:nvSpPr>
          <p:spPr>
            <a:xfrm>
              <a:off x="2052402" y="0"/>
              <a:ext cx="6065388" cy="5143500"/>
            </a:xfrm>
            <a:custGeom>
              <a:avLst/>
              <a:gdLst/>
              <a:ahLst/>
              <a:cxnLst/>
              <a:rect l="l" t="t" r="r" b="b"/>
              <a:pathLst>
                <a:path w="8087184" h="6858000" extrusionOk="0">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gradFill>
              <a:gsLst>
                <a:gs pos="0">
                  <a:srgbClr val="00D0FF">
                    <a:alpha val="11764"/>
                    <a:alpha val="11730"/>
                  </a:srgbClr>
                </a:gs>
                <a:gs pos="100000">
                  <a:srgbClr val="00D0FF">
                    <a:alpha val="0"/>
                    <a:alpha val="11730"/>
                  </a:srgbClr>
                </a:gs>
              </a:gsLst>
              <a:path path="circle">
                <a:fillToRect l="100000" t="100000"/>
              </a:path>
              <a:tileRect r="-100000" b="-10000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2052402" y="0"/>
              <a:ext cx="6065388" cy="5143642"/>
            </a:xfrm>
            <a:custGeom>
              <a:avLst/>
              <a:gdLst/>
              <a:ahLst/>
              <a:cxnLst/>
              <a:rect l="l" t="t" r="r" b="b"/>
              <a:pathLst>
                <a:path w="8087184" h="6858190" extrusionOk="0">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00D0FF">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2377837" y="210583"/>
              <a:ext cx="5576288" cy="4831090"/>
            </a:xfrm>
            <a:custGeom>
              <a:avLst/>
              <a:gdLst/>
              <a:ahLst/>
              <a:cxnLst/>
              <a:rect l="l" t="t" r="r" b="b"/>
              <a:pathLst>
                <a:path w="7435051" h="6441453" extrusionOk="0">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00D0FF">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 name="Google Shape;14;p2"/>
          <p:cNvSpPr txBox="1">
            <a:spLocks noGrp="1"/>
          </p:cNvSpPr>
          <p:nvPr>
            <p:ph type="ctrTitle"/>
          </p:nvPr>
        </p:nvSpPr>
        <p:spPr>
          <a:xfrm>
            <a:off x="742950" y="2362067"/>
            <a:ext cx="8420100" cy="21340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1"/>
            </a:gs>
            <a:gs pos="100000">
              <a:srgbClr val="D1F6FF"/>
            </a:gs>
          </a:gsLst>
          <a:path path="circle">
            <a:fillToRect l="100000" t="100000"/>
          </a:path>
          <a:tileRect r="-100000" b="-100000"/>
        </a:gradFill>
        <a:effectLst/>
      </p:bgPr>
    </p:bg>
    <p:spTree>
      <p:nvGrpSpPr>
        <p:cNvPr id="1" name="Shape 15"/>
        <p:cNvGrpSpPr/>
        <p:nvPr/>
      </p:nvGrpSpPr>
      <p:grpSpPr>
        <a:xfrm>
          <a:off x="0" y="0"/>
          <a:ext cx="0" cy="0"/>
          <a:chOff x="0" y="0"/>
          <a:chExt cx="0" cy="0"/>
        </a:xfrm>
      </p:grpSpPr>
      <p:grpSp>
        <p:nvGrpSpPr>
          <p:cNvPr id="16" name="Google Shape;16;p3"/>
          <p:cNvGrpSpPr/>
          <p:nvPr/>
        </p:nvGrpSpPr>
        <p:grpSpPr>
          <a:xfrm>
            <a:off x="3335153" y="0"/>
            <a:ext cx="6570838" cy="6858189"/>
            <a:chOff x="2052402" y="0"/>
            <a:chExt cx="6065389" cy="5143642"/>
          </a:xfrm>
        </p:grpSpPr>
        <p:sp>
          <p:nvSpPr>
            <p:cNvPr id="17" name="Google Shape;17;p3"/>
            <p:cNvSpPr/>
            <p:nvPr/>
          </p:nvSpPr>
          <p:spPr>
            <a:xfrm>
              <a:off x="2052402" y="0"/>
              <a:ext cx="6065388" cy="5143500"/>
            </a:xfrm>
            <a:custGeom>
              <a:avLst/>
              <a:gdLst/>
              <a:ahLst/>
              <a:cxnLst/>
              <a:rect l="l" t="t" r="r" b="b"/>
              <a:pathLst>
                <a:path w="8087184" h="6858000" extrusionOk="0">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solidFill>
              <a:srgbClr val="005CC2">
                <a:alpha val="83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3"/>
            <p:cNvSpPr/>
            <p:nvPr/>
          </p:nvSpPr>
          <p:spPr>
            <a:xfrm>
              <a:off x="2052402" y="0"/>
              <a:ext cx="6065388" cy="5143642"/>
            </a:xfrm>
            <a:custGeom>
              <a:avLst/>
              <a:gdLst/>
              <a:ahLst/>
              <a:cxnLst/>
              <a:rect l="l" t="t" r="r" b="b"/>
              <a:pathLst>
                <a:path w="8087184" h="6858190" extrusionOk="0">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005CC2">
                <a:alpha val="83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3"/>
            <p:cNvSpPr/>
            <p:nvPr/>
          </p:nvSpPr>
          <p:spPr>
            <a:xfrm>
              <a:off x="2377837" y="210583"/>
              <a:ext cx="5576288" cy="4831090"/>
            </a:xfrm>
            <a:custGeom>
              <a:avLst/>
              <a:gdLst/>
              <a:ahLst/>
              <a:cxnLst/>
              <a:rect l="l" t="t" r="r" b="b"/>
              <a:pathLst>
                <a:path w="7435051" h="6441453" extrusionOk="0">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005CC2">
                <a:alpha val="83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 name="Google Shape;20;p3"/>
          <p:cNvSpPr txBox="1">
            <a:spLocks noGrp="1"/>
          </p:cNvSpPr>
          <p:nvPr>
            <p:ph type="ctrTitle"/>
          </p:nvPr>
        </p:nvSpPr>
        <p:spPr>
          <a:xfrm>
            <a:off x="742950" y="2224201"/>
            <a:ext cx="8420100" cy="1748800"/>
          </a:xfrm>
          <a:prstGeom prst="rect">
            <a:avLst/>
          </a:prstGeom>
        </p:spPr>
        <p:txBody>
          <a:bodyPr spcFirstLastPara="1" wrap="square" lIns="0" tIns="0" rIns="0" bIns="0" anchor="b" anchorCtr="0">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Clr>
                <a:schemeClr val="accent2"/>
              </a:buClr>
              <a:buSzPts val="4800"/>
              <a:buNone/>
              <a:defRPr sz="4800">
                <a:solidFill>
                  <a:schemeClr val="accent2"/>
                </a:solidFill>
              </a:defRPr>
            </a:lvl2pPr>
            <a:lvl3pPr lvl="2" rtl="0">
              <a:spcBef>
                <a:spcPts val="0"/>
              </a:spcBef>
              <a:spcAft>
                <a:spcPts val="0"/>
              </a:spcAft>
              <a:buClr>
                <a:schemeClr val="accent2"/>
              </a:buClr>
              <a:buSzPts val="4800"/>
              <a:buNone/>
              <a:defRPr sz="4800">
                <a:solidFill>
                  <a:schemeClr val="accent2"/>
                </a:solidFill>
              </a:defRPr>
            </a:lvl3pPr>
            <a:lvl4pPr lvl="3" rtl="0">
              <a:spcBef>
                <a:spcPts val="0"/>
              </a:spcBef>
              <a:spcAft>
                <a:spcPts val="0"/>
              </a:spcAft>
              <a:buClr>
                <a:schemeClr val="accent2"/>
              </a:buClr>
              <a:buSzPts val="4800"/>
              <a:buNone/>
              <a:defRPr sz="4800">
                <a:solidFill>
                  <a:schemeClr val="accent2"/>
                </a:solidFill>
              </a:defRPr>
            </a:lvl4pPr>
            <a:lvl5pPr lvl="4" rtl="0">
              <a:spcBef>
                <a:spcPts val="0"/>
              </a:spcBef>
              <a:spcAft>
                <a:spcPts val="0"/>
              </a:spcAft>
              <a:buClr>
                <a:schemeClr val="accent2"/>
              </a:buClr>
              <a:buSzPts val="4800"/>
              <a:buNone/>
              <a:defRPr sz="4800">
                <a:solidFill>
                  <a:schemeClr val="accent2"/>
                </a:solidFill>
              </a:defRPr>
            </a:lvl5pPr>
            <a:lvl6pPr lvl="5" rtl="0">
              <a:spcBef>
                <a:spcPts val="0"/>
              </a:spcBef>
              <a:spcAft>
                <a:spcPts val="0"/>
              </a:spcAft>
              <a:buClr>
                <a:schemeClr val="accent2"/>
              </a:buClr>
              <a:buSzPts val="4800"/>
              <a:buNone/>
              <a:defRPr sz="4800">
                <a:solidFill>
                  <a:schemeClr val="accent2"/>
                </a:solidFill>
              </a:defRPr>
            </a:lvl6pPr>
            <a:lvl7pPr lvl="6" rtl="0">
              <a:spcBef>
                <a:spcPts val="0"/>
              </a:spcBef>
              <a:spcAft>
                <a:spcPts val="0"/>
              </a:spcAft>
              <a:buClr>
                <a:schemeClr val="accent2"/>
              </a:buClr>
              <a:buSzPts val="4800"/>
              <a:buNone/>
              <a:defRPr sz="4800">
                <a:solidFill>
                  <a:schemeClr val="accent2"/>
                </a:solidFill>
              </a:defRPr>
            </a:lvl7pPr>
            <a:lvl8pPr lvl="7" rtl="0">
              <a:spcBef>
                <a:spcPts val="0"/>
              </a:spcBef>
              <a:spcAft>
                <a:spcPts val="0"/>
              </a:spcAft>
              <a:buClr>
                <a:schemeClr val="accent2"/>
              </a:buClr>
              <a:buSzPts val="4800"/>
              <a:buNone/>
              <a:defRPr sz="4800">
                <a:solidFill>
                  <a:schemeClr val="accent2"/>
                </a:solidFill>
              </a:defRPr>
            </a:lvl8pPr>
            <a:lvl9pPr lvl="8" rtl="0">
              <a:spcBef>
                <a:spcPts val="0"/>
              </a:spcBef>
              <a:spcAft>
                <a:spcPts val="0"/>
              </a:spcAft>
              <a:buClr>
                <a:schemeClr val="accent2"/>
              </a:buClr>
              <a:buSzPts val="4800"/>
              <a:buNone/>
              <a:defRPr sz="4800">
                <a:solidFill>
                  <a:schemeClr val="accent2"/>
                </a:solidFill>
              </a:defRPr>
            </a:lvl9pPr>
          </a:lstStyle>
          <a:p>
            <a:endParaRPr/>
          </a:p>
        </p:txBody>
      </p:sp>
      <p:sp>
        <p:nvSpPr>
          <p:cNvPr id="21" name="Google Shape;21;p3"/>
          <p:cNvSpPr txBox="1">
            <a:spLocks noGrp="1"/>
          </p:cNvSpPr>
          <p:nvPr>
            <p:ph type="subTitle" idx="1"/>
          </p:nvPr>
        </p:nvSpPr>
        <p:spPr>
          <a:xfrm>
            <a:off x="742950" y="4102203"/>
            <a:ext cx="8420100" cy="5316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2400"/>
              <a:buNone/>
              <a:defRPr/>
            </a:lvl1pPr>
            <a:lvl2pPr lvl="1" rtl="0">
              <a:spcBef>
                <a:spcPts val="600"/>
              </a:spcBef>
              <a:spcAft>
                <a:spcPts val="0"/>
              </a:spcAft>
              <a:buClr>
                <a:schemeClr val="dk1"/>
              </a:buClr>
              <a:buSzPts val="3000"/>
              <a:buNone/>
              <a:defRPr sz="3000"/>
            </a:lvl2pPr>
            <a:lvl3pPr lvl="2" rtl="0">
              <a:spcBef>
                <a:spcPts val="600"/>
              </a:spcBef>
              <a:spcAft>
                <a:spcPts val="0"/>
              </a:spcAft>
              <a:buSzPts val="3000"/>
              <a:buNone/>
              <a:defRPr sz="3000"/>
            </a:lvl3pPr>
            <a:lvl4pPr lvl="3" rtl="0">
              <a:spcBef>
                <a:spcPts val="600"/>
              </a:spcBef>
              <a:spcAft>
                <a:spcPts val="0"/>
              </a:spcAft>
              <a:buSzPts val="3000"/>
              <a:buNone/>
              <a:defRPr sz="3000"/>
            </a:lvl4pPr>
            <a:lvl5pPr lvl="4" rtl="0">
              <a:spcBef>
                <a:spcPts val="600"/>
              </a:spcBef>
              <a:spcAft>
                <a:spcPts val="0"/>
              </a:spcAft>
              <a:buSzPts val="3000"/>
              <a:buNone/>
              <a:defRPr sz="3000"/>
            </a:lvl5pPr>
            <a:lvl6pPr lvl="5" rtl="0">
              <a:spcBef>
                <a:spcPts val="600"/>
              </a:spcBef>
              <a:spcAft>
                <a:spcPts val="0"/>
              </a:spcAft>
              <a:buSzPts val="3000"/>
              <a:buNone/>
              <a:defRPr sz="3000"/>
            </a:lvl6pPr>
            <a:lvl7pPr lvl="6" rtl="0">
              <a:spcBef>
                <a:spcPts val="600"/>
              </a:spcBef>
              <a:spcAft>
                <a:spcPts val="0"/>
              </a:spcAft>
              <a:buSzPts val="3000"/>
              <a:buNone/>
              <a:defRPr sz="3000"/>
            </a:lvl7pPr>
            <a:lvl8pPr lvl="7" rtl="0">
              <a:spcBef>
                <a:spcPts val="600"/>
              </a:spcBef>
              <a:spcAft>
                <a:spcPts val="0"/>
              </a:spcAft>
              <a:buSzPts val="3000"/>
              <a:buNone/>
              <a:defRPr sz="3000"/>
            </a:lvl8pPr>
            <a:lvl9pPr lvl="8" rtl="0">
              <a:spcBef>
                <a:spcPts val="600"/>
              </a:spcBef>
              <a:spcAft>
                <a:spcPts val="60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0"/>
        <p:cNvGrpSpPr/>
        <p:nvPr/>
      </p:nvGrpSpPr>
      <p:grpSpPr>
        <a:xfrm>
          <a:off x="0" y="0"/>
          <a:ext cx="0" cy="0"/>
          <a:chOff x="0" y="0"/>
          <a:chExt cx="0" cy="0"/>
        </a:xfrm>
      </p:grpSpPr>
      <p:grpSp>
        <p:nvGrpSpPr>
          <p:cNvPr id="31" name="Google Shape;31;p5"/>
          <p:cNvGrpSpPr/>
          <p:nvPr/>
        </p:nvGrpSpPr>
        <p:grpSpPr>
          <a:xfrm>
            <a:off x="5422136" y="0"/>
            <a:ext cx="4483873" cy="6858189"/>
            <a:chOff x="5005048" y="0"/>
            <a:chExt cx="4138960" cy="5143642"/>
          </a:xfrm>
        </p:grpSpPr>
        <p:sp>
          <p:nvSpPr>
            <p:cNvPr id="32" name="Google Shape;32;p5"/>
            <p:cNvSpPr/>
            <p:nvPr/>
          </p:nvSpPr>
          <p:spPr>
            <a:xfrm>
              <a:off x="5005049" y="0"/>
              <a:ext cx="4138960" cy="5143500"/>
            </a:xfrm>
            <a:custGeom>
              <a:avLst/>
              <a:gdLst/>
              <a:ahLst/>
              <a:cxnLst/>
              <a:rect l="l" t="t" r="r" b="b"/>
              <a:pathLst>
                <a:path w="5518613" h="6858000" extrusionOk="0">
                  <a:moveTo>
                    <a:pt x="4347879" y="6858000"/>
                  </a:moveTo>
                  <a:lnTo>
                    <a:pt x="4538614" y="6858000"/>
                  </a:lnTo>
                  <a:cubicBezTo>
                    <a:pt x="4551534" y="5930683"/>
                    <a:pt x="4899626" y="5039346"/>
                    <a:pt x="5518613" y="4348570"/>
                  </a:cubicBezTo>
                  <a:lnTo>
                    <a:pt x="5518613" y="4070500"/>
                  </a:lnTo>
                  <a:cubicBezTo>
                    <a:pt x="4781548" y="4812740"/>
                    <a:pt x="4361771" y="5812222"/>
                    <a:pt x="4347879" y="6858000"/>
                  </a:cubicBezTo>
                  <a:close/>
                  <a:moveTo>
                    <a:pt x="4301085" y="5188627"/>
                  </a:moveTo>
                  <a:cubicBezTo>
                    <a:pt x="4077511" y="5717157"/>
                    <a:pt x="3959147" y="6284191"/>
                    <a:pt x="3952611" y="6858000"/>
                  </a:cubicBezTo>
                  <a:lnTo>
                    <a:pt x="4143347" y="6858000"/>
                  </a:lnTo>
                  <a:cubicBezTo>
                    <a:pt x="4157130" y="5751110"/>
                    <a:pt x="4603757" y="4693586"/>
                    <a:pt x="5387642" y="3911730"/>
                  </a:cubicBezTo>
                  <a:cubicBezTo>
                    <a:pt x="5430449" y="3868935"/>
                    <a:pt x="5474000" y="3827197"/>
                    <a:pt x="5518295" y="3786519"/>
                  </a:cubicBezTo>
                  <a:lnTo>
                    <a:pt x="5518295" y="3532283"/>
                  </a:lnTo>
                  <a:cubicBezTo>
                    <a:pt x="5426952" y="3609615"/>
                    <a:pt x="5338451" y="3691136"/>
                    <a:pt x="5252792" y="3776858"/>
                  </a:cubicBezTo>
                  <a:cubicBezTo>
                    <a:pt x="4847103" y="4181397"/>
                    <a:pt x="4523877" y="4660866"/>
                    <a:pt x="4301085" y="5188627"/>
                  </a:cubicBezTo>
                  <a:close/>
                  <a:moveTo>
                    <a:pt x="4742956" y="6858000"/>
                  </a:moveTo>
                  <a:lnTo>
                    <a:pt x="4933691" y="6858000"/>
                  </a:lnTo>
                  <a:cubicBezTo>
                    <a:pt x="4944296" y="6192253"/>
                    <a:pt x="5147442" y="5543813"/>
                    <a:pt x="5518613" y="4990959"/>
                  </a:cubicBezTo>
                  <a:lnTo>
                    <a:pt x="5518613" y="4666809"/>
                  </a:lnTo>
                  <a:cubicBezTo>
                    <a:pt x="5027419" y="5292807"/>
                    <a:pt x="4754965" y="6062479"/>
                    <a:pt x="4742956" y="6858000"/>
                  </a:cubicBezTo>
                  <a:close/>
                  <a:moveTo>
                    <a:pt x="3936844" y="5034751"/>
                  </a:moveTo>
                  <a:cubicBezTo>
                    <a:pt x="3692690" y="5611967"/>
                    <a:pt x="3563753" y="6231329"/>
                    <a:pt x="3557280" y="6858000"/>
                  </a:cubicBezTo>
                  <a:lnTo>
                    <a:pt x="3748016" y="6858000"/>
                  </a:lnTo>
                  <a:cubicBezTo>
                    <a:pt x="3761742" y="5646276"/>
                    <a:pt x="4250019" y="4488202"/>
                    <a:pt x="5108087" y="3632261"/>
                  </a:cubicBezTo>
                  <a:cubicBezTo>
                    <a:pt x="5237705" y="3502760"/>
                    <a:pt x="5374780" y="3380944"/>
                    <a:pt x="5518613" y="3267434"/>
                  </a:cubicBezTo>
                  <a:lnTo>
                    <a:pt x="5518613" y="3027435"/>
                  </a:lnTo>
                  <a:cubicBezTo>
                    <a:pt x="4821685" y="3543508"/>
                    <a:pt x="4275552" y="4236573"/>
                    <a:pt x="3936844" y="5034751"/>
                  </a:cubicBezTo>
                  <a:close/>
                  <a:moveTo>
                    <a:pt x="1590798" y="2330830"/>
                  </a:moveTo>
                  <a:cubicBezTo>
                    <a:pt x="2180774" y="1457646"/>
                    <a:pt x="2932850" y="705739"/>
                    <a:pt x="3806254" y="115868"/>
                  </a:cubicBezTo>
                  <a:cubicBezTo>
                    <a:pt x="3864619" y="76504"/>
                    <a:pt x="3923511" y="37881"/>
                    <a:pt x="3982938" y="0"/>
                  </a:cubicBezTo>
                  <a:lnTo>
                    <a:pt x="3637961" y="0"/>
                  </a:lnTo>
                  <a:cubicBezTo>
                    <a:pt x="2317309" y="907938"/>
                    <a:pt x="1283739" y="2174291"/>
                    <a:pt x="658991" y="3649867"/>
                  </a:cubicBezTo>
                  <a:cubicBezTo>
                    <a:pt x="229264" y="4666364"/>
                    <a:pt x="7820" y="5745720"/>
                    <a:pt x="0" y="6858000"/>
                  </a:cubicBezTo>
                  <a:lnTo>
                    <a:pt x="190735" y="6858000"/>
                  </a:lnTo>
                  <a:cubicBezTo>
                    <a:pt x="198492" y="5771144"/>
                    <a:pt x="414913" y="4716957"/>
                    <a:pt x="834595" y="3724104"/>
                  </a:cubicBezTo>
                  <a:cubicBezTo>
                    <a:pt x="1041009" y="3236353"/>
                    <a:pt x="1294217" y="2769749"/>
                    <a:pt x="1590670" y="2330830"/>
                  </a:cubicBezTo>
                  <a:close/>
                  <a:moveTo>
                    <a:pt x="5138478" y="6858000"/>
                  </a:moveTo>
                  <a:lnTo>
                    <a:pt x="5329213" y="6858000"/>
                  </a:lnTo>
                  <a:cubicBezTo>
                    <a:pt x="5335393" y="6514973"/>
                    <a:pt x="5399423" y="6175480"/>
                    <a:pt x="5518613" y="5853770"/>
                  </a:cubicBezTo>
                  <a:lnTo>
                    <a:pt x="5518613" y="5388583"/>
                  </a:lnTo>
                  <a:cubicBezTo>
                    <a:pt x="5473428" y="5473625"/>
                    <a:pt x="5431892" y="5560847"/>
                    <a:pt x="5394000" y="5650255"/>
                  </a:cubicBezTo>
                  <a:cubicBezTo>
                    <a:pt x="5232135" y="6032727"/>
                    <a:pt x="5145382" y="6442770"/>
                    <a:pt x="5138478" y="6858000"/>
                  </a:cubicBezTo>
                  <a:close/>
                  <a:moveTo>
                    <a:pt x="1918417" y="2551824"/>
                  </a:moveTo>
                  <a:cubicBezTo>
                    <a:pt x="2643092" y="1478290"/>
                    <a:pt x="3623084" y="601442"/>
                    <a:pt x="4770422" y="0"/>
                  </a:cubicBezTo>
                  <a:lnTo>
                    <a:pt x="4376235" y="0"/>
                  </a:lnTo>
                  <a:cubicBezTo>
                    <a:pt x="4221103" y="90127"/>
                    <a:pt x="4069195" y="185317"/>
                    <a:pt x="3920504" y="285570"/>
                  </a:cubicBezTo>
                  <a:cubicBezTo>
                    <a:pt x="2634426" y="1153193"/>
                    <a:pt x="1627921" y="2375366"/>
                    <a:pt x="1023169" y="3803743"/>
                  </a:cubicBezTo>
                  <a:cubicBezTo>
                    <a:pt x="614105" y="4771490"/>
                    <a:pt x="403024" y="5798792"/>
                    <a:pt x="395331" y="6858000"/>
                  </a:cubicBezTo>
                  <a:lnTo>
                    <a:pt x="586067" y="6858000"/>
                  </a:lnTo>
                  <a:cubicBezTo>
                    <a:pt x="593760" y="5824406"/>
                    <a:pt x="799754" y="4822147"/>
                    <a:pt x="1198836" y="3877980"/>
                  </a:cubicBezTo>
                  <a:cubicBezTo>
                    <a:pt x="1395332" y="3413753"/>
                    <a:pt x="1636313" y="2969629"/>
                    <a:pt x="1918417" y="2551824"/>
                  </a:cubicBezTo>
                  <a:close/>
                  <a:moveTo>
                    <a:pt x="3295909" y="1820898"/>
                  </a:moveTo>
                  <a:cubicBezTo>
                    <a:pt x="2638349" y="2477855"/>
                    <a:pt x="2113960" y="3255643"/>
                    <a:pt x="1751587" y="4111495"/>
                  </a:cubicBezTo>
                  <a:cubicBezTo>
                    <a:pt x="1383722" y="4981807"/>
                    <a:pt x="1193495" y="5905571"/>
                    <a:pt x="1185739" y="6858000"/>
                  </a:cubicBezTo>
                  <a:lnTo>
                    <a:pt x="1376474" y="6858000"/>
                  </a:lnTo>
                  <a:cubicBezTo>
                    <a:pt x="1384167" y="5931185"/>
                    <a:pt x="1569308" y="5032463"/>
                    <a:pt x="1927255" y="4185732"/>
                  </a:cubicBezTo>
                  <a:cubicBezTo>
                    <a:pt x="2618518" y="2553159"/>
                    <a:pt x="3901291" y="1241972"/>
                    <a:pt x="5518613" y="514827"/>
                  </a:cubicBezTo>
                  <a:lnTo>
                    <a:pt x="5518613" y="306544"/>
                  </a:lnTo>
                  <a:cubicBezTo>
                    <a:pt x="4689289" y="667432"/>
                    <a:pt x="3935274" y="1181063"/>
                    <a:pt x="3295909" y="1820643"/>
                  </a:cubicBezTo>
                  <a:close/>
                  <a:moveTo>
                    <a:pt x="3572666" y="4881129"/>
                  </a:moveTo>
                  <a:cubicBezTo>
                    <a:pt x="3307970" y="5506962"/>
                    <a:pt x="3168460" y="6178556"/>
                    <a:pt x="3162013" y="6858000"/>
                  </a:cubicBezTo>
                  <a:lnTo>
                    <a:pt x="3352748" y="6858000"/>
                  </a:lnTo>
                  <a:cubicBezTo>
                    <a:pt x="3372565" y="5227315"/>
                    <a:pt x="4179313" y="3706695"/>
                    <a:pt x="5518613" y="2775615"/>
                  </a:cubicBezTo>
                  <a:lnTo>
                    <a:pt x="5518613" y="2545341"/>
                  </a:lnTo>
                  <a:cubicBezTo>
                    <a:pt x="4654149" y="3115286"/>
                    <a:pt x="3977337" y="3927785"/>
                    <a:pt x="3573111" y="4880875"/>
                  </a:cubicBezTo>
                  <a:close/>
                  <a:moveTo>
                    <a:pt x="5235308" y="0"/>
                  </a:moveTo>
                  <a:cubicBezTo>
                    <a:pt x="3502800" y="791829"/>
                    <a:pt x="2129930" y="2203840"/>
                    <a:pt x="1387410" y="3957619"/>
                  </a:cubicBezTo>
                  <a:cubicBezTo>
                    <a:pt x="998882" y="4876680"/>
                    <a:pt x="798292" y="5852181"/>
                    <a:pt x="790535" y="6858000"/>
                  </a:cubicBezTo>
                  <a:lnTo>
                    <a:pt x="981270" y="6858000"/>
                  </a:lnTo>
                  <a:cubicBezTo>
                    <a:pt x="989027" y="5877796"/>
                    <a:pt x="1184722" y="4927273"/>
                    <a:pt x="1563077" y="4031856"/>
                  </a:cubicBezTo>
                  <a:cubicBezTo>
                    <a:pt x="2315465" y="2254877"/>
                    <a:pt x="3730277" y="840502"/>
                    <a:pt x="5507805" y="88347"/>
                  </a:cubicBezTo>
                  <a:lnTo>
                    <a:pt x="5518295" y="83961"/>
                  </a:lnTo>
                  <a:lnTo>
                    <a:pt x="5518295" y="0"/>
                  </a:lnTo>
                  <a:close/>
                  <a:moveTo>
                    <a:pt x="2115829" y="4265371"/>
                  </a:moveTo>
                  <a:cubicBezTo>
                    <a:pt x="1768499" y="5086996"/>
                    <a:pt x="1588763" y="5958960"/>
                    <a:pt x="1581070" y="6858000"/>
                  </a:cubicBezTo>
                  <a:lnTo>
                    <a:pt x="1771805" y="6858000"/>
                  </a:lnTo>
                  <a:cubicBezTo>
                    <a:pt x="1779499" y="5984575"/>
                    <a:pt x="1954148" y="5137589"/>
                    <a:pt x="2291496" y="4339608"/>
                  </a:cubicBezTo>
                  <a:cubicBezTo>
                    <a:pt x="2920256" y="2855992"/>
                    <a:pt x="4067231" y="1651564"/>
                    <a:pt x="5518613" y="950841"/>
                  </a:cubicBezTo>
                  <a:lnTo>
                    <a:pt x="5518613" y="739889"/>
                  </a:lnTo>
                  <a:cubicBezTo>
                    <a:pt x="3987230" y="1453890"/>
                    <a:pt x="2774896" y="2709940"/>
                    <a:pt x="2115829" y="4265371"/>
                  </a:cubicBezTo>
                  <a:close/>
                  <a:moveTo>
                    <a:pt x="3208425" y="4726999"/>
                  </a:moveTo>
                  <a:cubicBezTo>
                    <a:pt x="2923104" y="5401587"/>
                    <a:pt x="2773059" y="6125618"/>
                    <a:pt x="2766809" y="6858000"/>
                  </a:cubicBezTo>
                  <a:lnTo>
                    <a:pt x="2957544" y="6858000"/>
                  </a:lnTo>
                  <a:cubicBezTo>
                    <a:pt x="2978335" y="5002228"/>
                    <a:pt x="3943723" y="3284988"/>
                    <a:pt x="5518613" y="2302356"/>
                  </a:cubicBezTo>
                  <a:lnTo>
                    <a:pt x="5518613" y="2079201"/>
                  </a:lnTo>
                  <a:cubicBezTo>
                    <a:pt x="4486524" y="2693796"/>
                    <a:pt x="3677291" y="3621298"/>
                    <a:pt x="3208425" y="4726999"/>
                  </a:cubicBezTo>
                  <a:close/>
                  <a:moveTo>
                    <a:pt x="2844247" y="4573123"/>
                  </a:moveTo>
                  <a:cubicBezTo>
                    <a:pt x="2538117" y="5297313"/>
                    <a:pt x="2379234" y="6065676"/>
                    <a:pt x="2371478" y="6858000"/>
                  </a:cubicBezTo>
                  <a:lnTo>
                    <a:pt x="2562213" y="6858000"/>
                  </a:lnTo>
                  <a:cubicBezTo>
                    <a:pt x="2569906" y="6091353"/>
                    <a:pt x="2723703" y="5347905"/>
                    <a:pt x="3019978" y="4647360"/>
                  </a:cubicBezTo>
                  <a:cubicBezTo>
                    <a:pt x="3521924" y="3463366"/>
                    <a:pt x="4400064" y="2477658"/>
                    <a:pt x="5518613" y="1842635"/>
                  </a:cubicBezTo>
                  <a:lnTo>
                    <a:pt x="5518613" y="1624564"/>
                  </a:lnTo>
                  <a:cubicBezTo>
                    <a:pt x="4319580" y="2277199"/>
                    <a:pt x="3376933" y="3316482"/>
                    <a:pt x="2844247" y="4573123"/>
                  </a:cubicBezTo>
                  <a:close/>
                  <a:moveTo>
                    <a:pt x="2480006" y="4419247"/>
                  </a:moveTo>
                  <a:cubicBezTo>
                    <a:pt x="2153276" y="5192123"/>
                    <a:pt x="1984094" y="6012350"/>
                    <a:pt x="1976274" y="6858000"/>
                  </a:cubicBezTo>
                  <a:lnTo>
                    <a:pt x="2167009" y="6858000"/>
                  </a:lnTo>
                  <a:cubicBezTo>
                    <a:pt x="2174702" y="6038091"/>
                    <a:pt x="2338989" y="5242779"/>
                    <a:pt x="2655737" y="4493611"/>
                  </a:cubicBezTo>
                  <a:cubicBezTo>
                    <a:pt x="3221262" y="3159288"/>
                    <a:pt x="4233361" y="2063108"/>
                    <a:pt x="5518613" y="1392892"/>
                  </a:cubicBezTo>
                  <a:lnTo>
                    <a:pt x="5518613" y="1178826"/>
                  </a:lnTo>
                  <a:cubicBezTo>
                    <a:pt x="4153132" y="1864200"/>
                    <a:pt x="3076061" y="3012811"/>
                    <a:pt x="2480006" y="4419247"/>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5"/>
            <p:cNvSpPr/>
            <p:nvPr/>
          </p:nvSpPr>
          <p:spPr>
            <a:xfrm>
              <a:off x="5005048" y="0"/>
              <a:ext cx="4138960" cy="5143642"/>
            </a:xfrm>
            <a:custGeom>
              <a:avLst/>
              <a:gdLst/>
              <a:ahLst/>
              <a:cxnLst/>
              <a:rect l="l" t="t" r="r" b="b"/>
              <a:pathLst>
                <a:path w="5518613" h="6858190" extrusionOk="0">
                  <a:moveTo>
                    <a:pt x="2240760" y="4214715"/>
                  </a:moveTo>
                  <a:cubicBezTo>
                    <a:pt x="2192225" y="4194261"/>
                    <a:pt x="2136295" y="4217016"/>
                    <a:pt x="2115841" y="4265537"/>
                  </a:cubicBezTo>
                  <a:cubicBezTo>
                    <a:pt x="2115835" y="4265543"/>
                    <a:pt x="2115835" y="4265556"/>
                    <a:pt x="2115829" y="4265562"/>
                  </a:cubicBezTo>
                  <a:cubicBezTo>
                    <a:pt x="1768499" y="5087187"/>
                    <a:pt x="1588763" y="5959151"/>
                    <a:pt x="1581070" y="6858191"/>
                  </a:cubicBezTo>
                  <a:lnTo>
                    <a:pt x="1771805" y="6858191"/>
                  </a:lnTo>
                  <a:cubicBezTo>
                    <a:pt x="1779499" y="5984765"/>
                    <a:pt x="1954148" y="5137780"/>
                    <a:pt x="2291496" y="4339799"/>
                  </a:cubicBezTo>
                  <a:cubicBezTo>
                    <a:pt x="2312070" y="4291329"/>
                    <a:pt x="2289436" y="4235359"/>
                    <a:pt x="2240951" y="4214797"/>
                  </a:cubicBezTo>
                  <a:cubicBezTo>
                    <a:pt x="2240888" y="4214766"/>
                    <a:pt x="2240824" y="4214740"/>
                    <a:pt x="2240760" y="4214715"/>
                  </a:cubicBezTo>
                  <a:close/>
                  <a:moveTo>
                    <a:pt x="2250170" y="2598095"/>
                  </a:moveTo>
                  <a:cubicBezTo>
                    <a:pt x="2206714" y="2568350"/>
                    <a:pt x="2147370" y="2579447"/>
                    <a:pt x="2117609" y="2622883"/>
                  </a:cubicBezTo>
                  <a:cubicBezTo>
                    <a:pt x="1637146" y="3322742"/>
                    <a:pt x="1278195" y="4098599"/>
                    <a:pt x="1055848" y="4917803"/>
                  </a:cubicBezTo>
                  <a:cubicBezTo>
                    <a:pt x="1040138" y="4968059"/>
                    <a:pt x="1068151" y="5021531"/>
                    <a:pt x="1118422" y="5037242"/>
                  </a:cubicBezTo>
                  <a:cubicBezTo>
                    <a:pt x="1168694" y="5052948"/>
                    <a:pt x="1222182" y="5024944"/>
                    <a:pt x="1237899" y="4974688"/>
                  </a:cubicBezTo>
                  <a:cubicBezTo>
                    <a:pt x="1238611" y="4972400"/>
                    <a:pt x="1239240" y="4970093"/>
                    <a:pt x="1239781" y="4967760"/>
                  </a:cubicBezTo>
                  <a:cubicBezTo>
                    <a:pt x="1456596" y="4169149"/>
                    <a:pt x="1806538" y="3412786"/>
                    <a:pt x="2274902" y="2730488"/>
                  </a:cubicBezTo>
                  <a:cubicBezTo>
                    <a:pt x="2304581" y="2687090"/>
                    <a:pt x="2293518" y="2627860"/>
                    <a:pt x="2250170" y="2598095"/>
                  </a:cubicBezTo>
                  <a:close/>
                  <a:moveTo>
                    <a:pt x="5289222" y="4471365"/>
                  </a:moveTo>
                  <a:cubicBezTo>
                    <a:pt x="5247089" y="4439770"/>
                    <a:pt x="5187312" y="4448313"/>
                    <a:pt x="5155707" y="4490433"/>
                  </a:cubicBezTo>
                  <a:cubicBezTo>
                    <a:pt x="4642139" y="5174034"/>
                    <a:pt x="4359361" y="6003210"/>
                    <a:pt x="4348260" y="6858064"/>
                  </a:cubicBezTo>
                  <a:lnTo>
                    <a:pt x="4538996" y="6858064"/>
                  </a:lnTo>
                  <a:cubicBezTo>
                    <a:pt x="4550065" y="6044479"/>
                    <a:pt x="4819460" y="5255459"/>
                    <a:pt x="5308296" y="4604903"/>
                  </a:cubicBezTo>
                  <a:cubicBezTo>
                    <a:pt x="5339900" y="4562782"/>
                    <a:pt x="5331375" y="4503024"/>
                    <a:pt x="5289241" y="4471429"/>
                  </a:cubicBezTo>
                  <a:cubicBezTo>
                    <a:pt x="5289216" y="4471403"/>
                    <a:pt x="5289184" y="4471384"/>
                    <a:pt x="5289158" y="4471365"/>
                  </a:cubicBezTo>
                  <a:close/>
                  <a:moveTo>
                    <a:pt x="2682504" y="5323054"/>
                  </a:moveTo>
                  <a:cubicBezTo>
                    <a:pt x="2631558" y="5309764"/>
                    <a:pt x="2579475" y="5340266"/>
                    <a:pt x="2566155" y="5391189"/>
                  </a:cubicBezTo>
                  <a:cubicBezTo>
                    <a:pt x="2441510" y="5870327"/>
                    <a:pt x="2376125" y="6362940"/>
                    <a:pt x="2371478" y="6858000"/>
                  </a:cubicBezTo>
                  <a:lnTo>
                    <a:pt x="2562213" y="6858000"/>
                  </a:lnTo>
                  <a:cubicBezTo>
                    <a:pt x="2566810" y="6379148"/>
                    <a:pt x="2630122" y="5902679"/>
                    <a:pt x="2750724" y="5439240"/>
                  </a:cubicBezTo>
                  <a:cubicBezTo>
                    <a:pt x="2764018" y="5388310"/>
                    <a:pt x="2733513" y="5336243"/>
                    <a:pt x="2682567" y="5322927"/>
                  </a:cubicBezTo>
                  <a:close/>
                  <a:moveTo>
                    <a:pt x="4160068" y="5925910"/>
                  </a:moveTo>
                  <a:cubicBezTo>
                    <a:pt x="4108531" y="5915060"/>
                    <a:pt x="4057948" y="5948028"/>
                    <a:pt x="4047095" y="5999555"/>
                  </a:cubicBezTo>
                  <a:cubicBezTo>
                    <a:pt x="4047089" y="5999562"/>
                    <a:pt x="4047089" y="5999568"/>
                    <a:pt x="4047089" y="5999574"/>
                  </a:cubicBezTo>
                  <a:cubicBezTo>
                    <a:pt x="3988006" y="6282004"/>
                    <a:pt x="3956363" y="6569507"/>
                    <a:pt x="3952611" y="6858000"/>
                  </a:cubicBezTo>
                  <a:lnTo>
                    <a:pt x="4143347" y="6858000"/>
                  </a:lnTo>
                  <a:cubicBezTo>
                    <a:pt x="4147123" y="6582600"/>
                    <a:pt x="4177425" y="6308242"/>
                    <a:pt x="4233819" y="6038663"/>
                  </a:cubicBezTo>
                  <a:cubicBezTo>
                    <a:pt x="4244634" y="5987155"/>
                    <a:pt x="4211649" y="5936626"/>
                    <a:pt x="4160132" y="5925783"/>
                  </a:cubicBezTo>
                  <a:close/>
                  <a:moveTo>
                    <a:pt x="2089189" y="6428024"/>
                  </a:moveTo>
                  <a:cubicBezTo>
                    <a:pt x="2036629" y="6424783"/>
                    <a:pt x="1991399" y="6464762"/>
                    <a:pt x="1988163" y="6517325"/>
                  </a:cubicBezTo>
                  <a:cubicBezTo>
                    <a:pt x="1981233" y="6630015"/>
                    <a:pt x="1977228" y="6744293"/>
                    <a:pt x="1976147" y="6857937"/>
                  </a:cubicBezTo>
                  <a:lnTo>
                    <a:pt x="2166882" y="6857937"/>
                  </a:lnTo>
                  <a:cubicBezTo>
                    <a:pt x="2167900" y="6748170"/>
                    <a:pt x="2171778" y="6637832"/>
                    <a:pt x="2178454" y="6529020"/>
                  </a:cubicBezTo>
                  <a:cubicBezTo>
                    <a:pt x="2181645" y="6476520"/>
                    <a:pt x="2141737" y="6431393"/>
                    <a:pt x="2089253" y="6428088"/>
                  </a:cubicBezTo>
                  <a:close/>
                  <a:moveTo>
                    <a:pt x="3184583" y="972450"/>
                  </a:moveTo>
                  <a:cubicBezTo>
                    <a:pt x="3218833" y="1012264"/>
                    <a:pt x="3278838" y="1016897"/>
                    <a:pt x="3318797" y="982811"/>
                  </a:cubicBezTo>
                  <a:cubicBezTo>
                    <a:pt x="3763936" y="601738"/>
                    <a:pt x="4250629" y="272053"/>
                    <a:pt x="4769659" y="0"/>
                  </a:cubicBezTo>
                  <a:lnTo>
                    <a:pt x="4375472" y="0"/>
                  </a:lnTo>
                  <a:cubicBezTo>
                    <a:pt x="3957475" y="243105"/>
                    <a:pt x="3562373" y="523572"/>
                    <a:pt x="3195010" y="837960"/>
                  </a:cubicBezTo>
                  <a:cubicBezTo>
                    <a:pt x="3154981" y="872186"/>
                    <a:pt x="3150289" y="932364"/>
                    <a:pt x="3184526" y="972381"/>
                  </a:cubicBezTo>
                  <a:cubicBezTo>
                    <a:pt x="3184545" y="972406"/>
                    <a:pt x="3184564" y="972425"/>
                    <a:pt x="3184583" y="972450"/>
                  </a:cubicBezTo>
                  <a:close/>
                  <a:moveTo>
                    <a:pt x="3860550" y="1312617"/>
                  </a:moveTo>
                  <a:cubicBezTo>
                    <a:pt x="2823496" y="2150361"/>
                    <a:pt x="2039217" y="3259260"/>
                    <a:pt x="1594930" y="4515984"/>
                  </a:cubicBezTo>
                  <a:cubicBezTo>
                    <a:pt x="1577376" y="4565636"/>
                    <a:pt x="1603405" y="4620118"/>
                    <a:pt x="1653073" y="4637667"/>
                  </a:cubicBezTo>
                  <a:cubicBezTo>
                    <a:pt x="1702740" y="4655216"/>
                    <a:pt x="1757240" y="4629195"/>
                    <a:pt x="1774794" y="4579543"/>
                  </a:cubicBezTo>
                  <a:cubicBezTo>
                    <a:pt x="2207331" y="3355996"/>
                    <a:pt x="2970909" y="2276380"/>
                    <a:pt x="3980586" y="1460773"/>
                  </a:cubicBezTo>
                  <a:cubicBezTo>
                    <a:pt x="4021531" y="1427634"/>
                    <a:pt x="4027850" y="1367596"/>
                    <a:pt x="3994700" y="1326664"/>
                  </a:cubicBezTo>
                  <a:cubicBezTo>
                    <a:pt x="3961551" y="1285732"/>
                    <a:pt x="3901494" y="1279414"/>
                    <a:pt x="3860550" y="1312554"/>
                  </a:cubicBezTo>
                  <a:close/>
                  <a:moveTo>
                    <a:pt x="1208945" y="3617516"/>
                  </a:moveTo>
                  <a:cubicBezTo>
                    <a:pt x="1160835" y="3596077"/>
                    <a:pt x="1104454" y="3617687"/>
                    <a:pt x="1083015" y="3665782"/>
                  </a:cubicBezTo>
                  <a:cubicBezTo>
                    <a:pt x="1083009" y="3665795"/>
                    <a:pt x="1083002" y="3665808"/>
                    <a:pt x="1082996" y="3665820"/>
                  </a:cubicBezTo>
                  <a:cubicBezTo>
                    <a:pt x="859435" y="4168317"/>
                    <a:pt x="688555" y="4692614"/>
                    <a:pt x="573097" y="5230321"/>
                  </a:cubicBezTo>
                  <a:cubicBezTo>
                    <a:pt x="458636" y="5765430"/>
                    <a:pt x="398987" y="6310803"/>
                    <a:pt x="395077" y="6858000"/>
                  </a:cubicBezTo>
                  <a:lnTo>
                    <a:pt x="585812" y="6858000"/>
                  </a:lnTo>
                  <a:cubicBezTo>
                    <a:pt x="589655" y="6324252"/>
                    <a:pt x="647789" y="5792284"/>
                    <a:pt x="759318" y="5270300"/>
                  </a:cubicBezTo>
                  <a:cubicBezTo>
                    <a:pt x="872119" y="4745584"/>
                    <a:pt x="1038993" y="4233954"/>
                    <a:pt x="1257265" y="3743616"/>
                  </a:cubicBezTo>
                  <a:cubicBezTo>
                    <a:pt x="1278792" y="3695566"/>
                    <a:pt x="1257284" y="3639157"/>
                    <a:pt x="1209212" y="3617637"/>
                  </a:cubicBezTo>
                  <a:cubicBezTo>
                    <a:pt x="1209123" y="3617598"/>
                    <a:pt x="1209034" y="3617554"/>
                    <a:pt x="1208945" y="3617516"/>
                  </a:cubicBezTo>
                  <a:close/>
                  <a:moveTo>
                    <a:pt x="943632" y="5974532"/>
                  </a:moveTo>
                  <a:cubicBezTo>
                    <a:pt x="891294" y="5968659"/>
                    <a:pt x="844106" y="6006305"/>
                    <a:pt x="838219" y="6058620"/>
                  </a:cubicBezTo>
                  <a:cubicBezTo>
                    <a:pt x="808496" y="6324074"/>
                    <a:pt x="792557" y="6590926"/>
                    <a:pt x="790471" y="6858000"/>
                  </a:cubicBezTo>
                  <a:lnTo>
                    <a:pt x="981207" y="6858000"/>
                  </a:lnTo>
                  <a:cubicBezTo>
                    <a:pt x="983267" y="6597917"/>
                    <a:pt x="998799" y="6338127"/>
                    <a:pt x="1027746" y="6079658"/>
                  </a:cubicBezTo>
                  <a:cubicBezTo>
                    <a:pt x="1033475" y="6027432"/>
                    <a:pt x="995855" y="5980418"/>
                    <a:pt x="943632" y="5974532"/>
                  </a:cubicBezTo>
                  <a:close/>
                  <a:moveTo>
                    <a:pt x="2331805" y="1389587"/>
                  </a:moveTo>
                  <a:cubicBezTo>
                    <a:pt x="2707325" y="978292"/>
                    <a:pt x="3123535" y="606057"/>
                    <a:pt x="3574065" y="278578"/>
                  </a:cubicBezTo>
                  <a:cubicBezTo>
                    <a:pt x="3707535" y="181588"/>
                    <a:pt x="3843911" y="88728"/>
                    <a:pt x="3983193" y="0"/>
                  </a:cubicBezTo>
                  <a:lnTo>
                    <a:pt x="3637771" y="0"/>
                  </a:lnTo>
                  <a:cubicBezTo>
                    <a:pt x="3578433" y="40678"/>
                    <a:pt x="3519814" y="82118"/>
                    <a:pt x="3461913" y="124321"/>
                  </a:cubicBezTo>
                  <a:cubicBezTo>
                    <a:pt x="3000969" y="459401"/>
                    <a:pt x="2575133" y="840261"/>
                    <a:pt x="2190915" y="1261071"/>
                  </a:cubicBezTo>
                  <a:cubicBezTo>
                    <a:pt x="2155794" y="1300312"/>
                    <a:pt x="2159145" y="1360585"/>
                    <a:pt x="2198398" y="1395695"/>
                  </a:cubicBezTo>
                  <a:cubicBezTo>
                    <a:pt x="2237111" y="1430316"/>
                    <a:pt x="2296417" y="1427602"/>
                    <a:pt x="2331805" y="1389587"/>
                  </a:cubicBezTo>
                  <a:close/>
                  <a:moveTo>
                    <a:pt x="558283" y="4174100"/>
                  </a:moveTo>
                  <a:cubicBezTo>
                    <a:pt x="508369" y="4157308"/>
                    <a:pt x="454289" y="4184143"/>
                    <a:pt x="437484" y="4234036"/>
                  </a:cubicBezTo>
                  <a:cubicBezTo>
                    <a:pt x="152999" y="5079865"/>
                    <a:pt x="5315" y="5965653"/>
                    <a:pt x="0" y="6858000"/>
                  </a:cubicBezTo>
                  <a:lnTo>
                    <a:pt x="190735" y="6858000"/>
                  </a:lnTo>
                  <a:cubicBezTo>
                    <a:pt x="196021" y="5986354"/>
                    <a:pt x="340335" y="5121127"/>
                    <a:pt x="618237" y="4294926"/>
                  </a:cubicBezTo>
                  <a:cubicBezTo>
                    <a:pt x="635068" y="4245032"/>
                    <a:pt x="608253" y="4190944"/>
                    <a:pt x="558344" y="4174119"/>
                  </a:cubicBezTo>
                  <a:cubicBezTo>
                    <a:pt x="558323" y="4174113"/>
                    <a:pt x="558303" y="4174107"/>
                    <a:pt x="558283" y="4174100"/>
                  </a:cubicBezTo>
                  <a:close/>
                  <a:moveTo>
                    <a:pt x="3037844" y="3379615"/>
                  </a:moveTo>
                  <a:cubicBezTo>
                    <a:pt x="3010054" y="3424341"/>
                    <a:pt x="3023793" y="3483121"/>
                    <a:pt x="3068533" y="3510909"/>
                  </a:cubicBezTo>
                  <a:cubicBezTo>
                    <a:pt x="3111436" y="3537552"/>
                    <a:pt x="3167678" y="3526131"/>
                    <a:pt x="3196790" y="3484868"/>
                  </a:cubicBezTo>
                  <a:cubicBezTo>
                    <a:pt x="3756262" y="2640934"/>
                    <a:pt x="4511937" y="1945073"/>
                    <a:pt x="5399149" y="1456833"/>
                  </a:cubicBezTo>
                  <a:cubicBezTo>
                    <a:pt x="5438612" y="1435178"/>
                    <a:pt x="5478324" y="1413994"/>
                    <a:pt x="5518295" y="1393274"/>
                  </a:cubicBezTo>
                  <a:lnTo>
                    <a:pt x="5518295" y="1179080"/>
                  </a:lnTo>
                  <a:cubicBezTo>
                    <a:pt x="5447342" y="1214673"/>
                    <a:pt x="5377024" y="1251582"/>
                    <a:pt x="5307342" y="1289800"/>
                  </a:cubicBezTo>
                  <a:cubicBezTo>
                    <a:pt x="4393090" y="1792906"/>
                    <a:pt x="3614361" y="2509939"/>
                    <a:pt x="3037780" y="3379551"/>
                  </a:cubicBezTo>
                  <a:close/>
                  <a:moveTo>
                    <a:pt x="4015808" y="3381140"/>
                  </a:moveTo>
                  <a:cubicBezTo>
                    <a:pt x="3403115" y="4138641"/>
                    <a:pt x="2998006" y="5042404"/>
                    <a:pt x="2840242" y="6003706"/>
                  </a:cubicBezTo>
                  <a:cubicBezTo>
                    <a:pt x="2831761" y="6055671"/>
                    <a:pt x="2867028" y="6104675"/>
                    <a:pt x="2919009" y="6113154"/>
                  </a:cubicBezTo>
                  <a:cubicBezTo>
                    <a:pt x="2919009" y="6113154"/>
                    <a:pt x="2919016" y="6113154"/>
                    <a:pt x="2919016" y="6113154"/>
                  </a:cubicBezTo>
                  <a:cubicBezTo>
                    <a:pt x="2924121" y="6114012"/>
                    <a:pt x="2929290" y="6114438"/>
                    <a:pt x="2934465" y="6114425"/>
                  </a:cubicBezTo>
                  <a:cubicBezTo>
                    <a:pt x="2981183" y="6114381"/>
                    <a:pt x="3020989" y="6080504"/>
                    <a:pt x="3028498" y="6034405"/>
                  </a:cubicBezTo>
                  <a:cubicBezTo>
                    <a:pt x="3282755" y="4490388"/>
                    <a:pt x="4190147" y="3130744"/>
                    <a:pt x="5518613" y="2303182"/>
                  </a:cubicBezTo>
                  <a:lnTo>
                    <a:pt x="5518613" y="2080027"/>
                  </a:lnTo>
                  <a:cubicBezTo>
                    <a:pt x="4944729" y="2421681"/>
                    <a:pt x="4435910" y="2862252"/>
                    <a:pt x="4015745" y="3381331"/>
                  </a:cubicBezTo>
                  <a:close/>
                  <a:moveTo>
                    <a:pt x="3489188" y="3682663"/>
                  </a:moveTo>
                  <a:cubicBezTo>
                    <a:pt x="3520805" y="3682689"/>
                    <a:pt x="3550382" y="3667047"/>
                    <a:pt x="3568152" y="3640906"/>
                  </a:cubicBezTo>
                  <a:cubicBezTo>
                    <a:pt x="3901106" y="3151394"/>
                    <a:pt x="4306483" y="2715260"/>
                    <a:pt x="4770422" y="2347419"/>
                  </a:cubicBezTo>
                  <a:cubicBezTo>
                    <a:pt x="4811678" y="2314686"/>
                    <a:pt x="4818582" y="2254712"/>
                    <a:pt x="4785839" y="2213469"/>
                  </a:cubicBezTo>
                  <a:cubicBezTo>
                    <a:pt x="4753096" y="2172225"/>
                    <a:pt x="4693104" y="2165323"/>
                    <a:pt x="4651848" y="2198056"/>
                  </a:cubicBezTo>
                  <a:cubicBezTo>
                    <a:pt x="4172796" y="2577934"/>
                    <a:pt x="3754234" y="3028338"/>
                    <a:pt x="3410477" y="3533872"/>
                  </a:cubicBezTo>
                  <a:cubicBezTo>
                    <a:pt x="3380843" y="3577397"/>
                    <a:pt x="3392116" y="3636704"/>
                    <a:pt x="3435655" y="3666329"/>
                  </a:cubicBezTo>
                  <a:cubicBezTo>
                    <a:pt x="3451441" y="3677071"/>
                    <a:pt x="3470089" y="3682829"/>
                    <a:pt x="3489188" y="3682854"/>
                  </a:cubicBezTo>
                  <a:close/>
                  <a:moveTo>
                    <a:pt x="5235117" y="0"/>
                  </a:moveTo>
                  <a:cubicBezTo>
                    <a:pt x="5039295" y="89448"/>
                    <a:pt x="4847415" y="187160"/>
                    <a:pt x="4659477" y="293133"/>
                  </a:cubicBezTo>
                  <a:cubicBezTo>
                    <a:pt x="4613020" y="317947"/>
                    <a:pt x="4595485" y="375710"/>
                    <a:pt x="4620306" y="422150"/>
                  </a:cubicBezTo>
                  <a:cubicBezTo>
                    <a:pt x="4645127" y="468591"/>
                    <a:pt x="4702908" y="486122"/>
                    <a:pt x="4749364" y="461309"/>
                  </a:cubicBezTo>
                  <a:cubicBezTo>
                    <a:pt x="4750655" y="460619"/>
                    <a:pt x="4751933" y="459899"/>
                    <a:pt x="4753192" y="459149"/>
                  </a:cubicBezTo>
                  <a:cubicBezTo>
                    <a:pt x="5000906" y="319499"/>
                    <a:pt x="5256473" y="194249"/>
                    <a:pt x="5518613" y="84025"/>
                  </a:cubicBezTo>
                  <a:lnTo>
                    <a:pt x="5518613" y="0"/>
                  </a:lnTo>
                  <a:close/>
                  <a:moveTo>
                    <a:pt x="4506698" y="959040"/>
                  </a:moveTo>
                  <a:cubicBezTo>
                    <a:pt x="4534914" y="1003493"/>
                    <a:pt x="4593832" y="1016668"/>
                    <a:pt x="4638305" y="988467"/>
                  </a:cubicBezTo>
                  <a:cubicBezTo>
                    <a:pt x="4920053" y="809892"/>
                    <a:pt x="5214244" y="651732"/>
                    <a:pt x="5518613" y="515208"/>
                  </a:cubicBezTo>
                  <a:lnTo>
                    <a:pt x="5518613" y="306799"/>
                  </a:lnTo>
                  <a:cubicBezTo>
                    <a:pt x="5178233" y="454670"/>
                    <a:pt x="4849857" y="628751"/>
                    <a:pt x="4536453" y="827473"/>
                  </a:cubicBezTo>
                  <a:cubicBezTo>
                    <a:pt x="4491903" y="855559"/>
                    <a:pt x="4478558" y="914434"/>
                    <a:pt x="4506654" y="958970"/>
                  </a:cubicBezTo>
                  <a:cubicBezTo>
                    <a:pt x="4506666" y="958995"/>
                    <a:pt x="4506685" y="959014"/>
                    <a:pt x="4506698" y="959040"/>
                  </a:cubicBezTo>
                  <a:close/>
                  <a:moveTo>
                    <a:pt x="4505109" y="4769266"/>
                  </a:moveTo>
                  <a:cubicBezTo>
                    <a:pt x="4479111" y="4815060"/>
                    <a:pt x="4495178" y="4873248"/>
                    <a:pt x="4540986" y="4899237"/>
                  </a:cubicBezTo>
                  <a:cubicBezTo>
                    <a:pt x="4586794" y="4925227"/>
                    <a:pt x="4645000" y="4909165"/>
                    <a:pt x="4670998" y="4863371"/>
                  </a:cubicBezTo>
                  <a:cubicBezTo>
                    <a:pt x="4671334" y="4862767"/>
                    <a:pt x="4671672" y="4862163"/>
                    <a:pt x="4672002" y="4861553"/>
                  </a:cubicBezTo>
                  <a:cubicBezTo>
                    <a:pt x="4894546" y="4460236"/>
                    <a:pt x="5180426" y="4097461"/>
                    <a:pt x="5518613" y="3787218"/>
                  </a:cubicBezTo>
                  <a:lnTo>
                    <a:pt x="5518613" y="3532982"/>
                  </a:lnTo>
                  <a:cubicBezTo>
                    <a:pt x="5109015" y="3880656"/>
                    <a:pt x="4765659" y="4299483"/>
                    <a:pt x="4505109" y="4769266"/>
                  </a:cubicBezTo>
                  <a:close/>
                  <a:moveTo>
                    <a:pt x="5138541" y="6858000"/>
                  </a:moveTo>
                  <a:lnTo>
                    <a:pt x="5329276" y="6858000"/>
                  </a:lnTo>
                  <a:cubicBezTo>
                    <a:pt x="5336270" y="6515418"/>
                    <a:pt x="5400255" y="6176332"/>
                    <a:pt x="5518613" y="5854724"/>
                  </a:cubicBezTo>
                  <a:lnTo>
                    <a:pt x="5518613" y="5389791"/>
                  </a:lnTo>
                  <a:cubicBezTo>
                    <a:pt x="5516706" y="5392651"/>
                    <a:pt x="5514862" y="5395638"/>
                    <a:pt x="5513146" y="5398816"/>
                  </a:cubicBezTo>
                  <a:cubicBezTo>
                    <a:pt x="5276239" y="5849385"/>
                    <a:pt x="5147964" y="6349072"/>
                    <a:pt x="5138541" y="6858000"/>
                  </a:cubicBezTo>
                  <a:close/>
                  <a:moveTo>
                    <a:pt x="4985952" y="5893686"/>
                  </a:moveTo>
                  <a:cubicBezTo>
                    <a:pt x="5035970" y="5910160"/>
                    <a:pt x="5089878" y="5882988"/>
                    <a:pt x="5106370" y="5832987"/>
                  </a:cubicBezTo>
                  <a:cubicBezTo>
                    <a:pt x="5204847" y="5534978"/>
                    <a:pt x="5343543" y="5251798"/>
                    <a:pt x="5518613" y="4991277"/>
                  </a:cubicBezTo>
                  <a:lnTo>
                    <a:pt x="5518613" y="4667127"/>
                  </a:lnTo>
                  <a:cubicBezTo>
                    <a:pt x="5258469" y="4998866"/>
                    <a:pt x="5057911" y="5373234"/>
                    <a:pt x="4925871" y="5773559"/>
                  </a:cubicBezTo>
                  <a:cubicBezTo>
                    <a:pt x="4909525" y="5823396"/>
                    <a:pt x="4936514" y="5877065"/>
                    <a:pt x="4986271" y="5893686"/>
                  </a:cubicBezTo>
                  <a:close/>
                  <a:moveTo>
                    <a:pt x="4231022" y="3746922"/>
                  </a:moveTo>
                  <a:cubicBezTo>
                    <a:pt x="3547960" y="4641328"/>
                    <a:pt x="3172923" y="5732780"/>
                    <a:pt x="3162013" y="6858000"/>
                  </a:cubicBezTo>
                  <a:lnTo>
                    <a:pt x="3352748" y="6858000"/>
                  </a:lnTo>
                  <a:cubicBezTo>
                    <a:pt x="3371256" y="5227137"/>
                    <a:pt x="4178328" y="3706129"/>
                    <a:pt x="5518613" y="2776187"/>
                  </a:cubicBezTo>
                  <a:lnTo>
                    <a:pt x="5518613" y="2545913"/>
                  </a:lnTo>
                  <a:cubicBezTo>
                    <a:pt x="5487758" y="2566252"/>
                    <a:pt x="5457088" y="2586909"/>
                    <a:pt x="5426615" y="2607883"/>
                  </a:cubicBezTo>
                  <a:cubicBezTo>
                    <a:pt x="4970414" y="2922055"/>
                    <a:pt x="4566875" y="3306503"/>
                    <a:pt x="4231022" y="3746922"/>
                  </a:cubicBezTo>
                  <a:close/>
                  <a:moveTo>
                    <a:pt x="4908260" y="6204806"/>
                  </a:moveTo>
                  <a:cubicBezTo>
                    <a:pt x="4856386" y="6195698"/>
                    <a:pt x="4806947" y="6230357"/>
                    <a:pt x="4797837" y="6282220"/>
                  </a:cubicBezTo>
                  <a:cubicBezTo>
                    <a:pt x="4797830" y="6282240"/>
                    <a:pt x="4797830" y="6282265"/>
                    <a:pt x="4797824" y="6282284"/>
                  </a:cubicBezTo>
                  <a:cubicBezTo>
                    <a:pt x="4764509" y="6472452"/>
                    <a:pt x="4746160" y="6664972"/>
                    <a:pt x="4742956" y="6858000"/>
                  </a:cubicBezTo>
                  <a:lnTo>
                    <a:pt x="4933691" y="6858000"/>
                  </a:lnTo>
                  <a:cubicBezTo>
                    <a:pt x="4936800" y="6676031"/>
                    <a:pt x="4954081" y="6494507"/>
                    <a:pt x="4985380" y="6315208"/>
                  </a:cubicBezTo>
                  <a:cubicBezTo>
                    <a:pt x="4994510" y="6263445"/>
                    <a:pt x="4960013" y="6214067"/>
                    <a:pt x="4908260" y="6204806"/>
                  </a:cubicBezTo>
                  <a:close/>
                  <a:moveTo>
                    <a:pt x="4560803" y="3966517"/>
                  </a:moveTo>
                  <a:cubicBezTo>
                    <a:pt x="4263180" y="4352091"/>
                    <a:pt x="4025727" y="4780535"/>
                    <a:pt x="3856544" y="5237250"/>
                  </a:cubicBezTo>
                  <a:cubicBezTo>
                    <a:pt x="3838253" y="5286641"/>
                    <a:pt x="3863468" y="5341505"/>
                    <a:pt x="3912875" y="5359791"/>
                  </a:cubicBezTo>
                  <a:cubicBezTo>
                    <a:pt x="3962282" y="5378077"/>
                    <a:pt x="4017163" y="5352869"/>
                    <a:pt x="4035454" y="5303478"/>
                  </a:cubicBezTo>
                  <a:cubicBezTo>
                    <a:pt x="4333199" y="4501537"/>
                    <a:pt x="4846398" y="3797203"/>
                    <a:pt x="5518613" y="3267942"/>
                  </a:cubicBezTo>
                  <a:lnTo>
                    <a:pt x="5518613" y="3027944"/>
                  </a:lnTo>
                  <a:cubicBezTo>
                    <a:pt x="5157405" y="3294948"/>
                    <a:pt x="4835056" y="3610823"/>
                    <a:pt x="4560803" y="3966517"/>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5"/>
            <p:cNvSpPr/>
            <p:nvPr/>
          </p:nvSpPr>
          <p:spPr>
            <a:xfrm>
              <a:off x="5330737" y="210583"/>
              <a:ext cx="3668526" cy="4753341"/>
            </a:xfrm>
            <a:custGeom>
              <a:avLst/>
              <a:gdLst/>
              <a:ahLst/>
              <a:cxnLst/>
              <a:rect l="l" t="t" r="r" b="b"/>
              <a:pathLst>
                <a:path w="4891368" h="6337788" extrusionOk="0">
                  <a:moveTo>
                    <a:pt x="745243" y="3328976"/>
                  </a:moveTo>
                  <a:cubicBezTo>
                    <a:pt x="615034" y="3317536"/>
                    <a:pt x="605370" y="3517682"/>
                    <a:pt x="735833" y="3519144"/>
                  </a:cubicBezTo>
                  <a:cubicBezTo>
                    <a:pt x="854598" y="3519335"/>
                    <a:pt x="863499" y="3340544"/>
                    <a:pt x="745243" y="3328976"/>
                  </a:cubicBezTo>
                  <a:close/>
                  <a:moveTo>
                    <a:pt x="1658484" y="6147620"/>
                  </a:moveTo>
                  <a:cubicBezTo>
                    <a:pt x="1528275" y="6136180"/>
                    <a:pt x="1518611" y="6336390"/>
                    <a:pt x="1649138" y="6337788"/>
                  </a:cubicBezTo>
                  <a:cubicBezTo>
                    <a:pt x="1767903" y="6337916"/>
                    <a:pt x="1776676" y="6159125"/>
                    <a:pt x="1658484" y="6147620"/>
                  </a:cubicBezTo>
                  <a:close/>
                  <a:moveTo>
                    <a:pt x="1259974" y="4171957"/>
                  </a:moveTo>
                  <a:cubicBezTo>
                    <a:pt x="1129765" y="4160580"/>
                    <a:pt x="1119783" y="4360664"/>
                    <a:pt x="1250564" y="4362189"/>
                  </a:cubicBezTo>
                  <a:cubicBezTo>
                    <a:pt x="1369329" y="4362253"/>
                    <a:pt x="1378166" y="4183652"/>
                    <a:pt x="1259974" y="4171957"/>
                  </a:cubicBezTo>
                  <a:close/>
                  <a:moveTo>
                    <a:pt x="1778774" y="3926811"/>
                  </a:moveTo>
                  <a:cubicBezTo>
                    <a:pt x="1648566" y="3915307"/>
                    <a:pt x="1638902" y="4115517"/>
                    <a:pt x="1769365" y="4116979"/>
                  </a:cubicBezTo>
                  <a:cubicBezTo>
                    <a:pt x="1888066" y="4117487"/>
                    <a:pt x="1896967" y="3938442"/>
                    <a:pt x="1778774" y="3926811"/>
                  </a:cubicBezTo>
                  <a:close/>
                  <a:moveTo>
                    <a:pt x="2490854" y="5643345"/>
                  </a:moveTo>
                  <a:cubicBezTo>
                    <a:pt x="2372661" y="5654976"/>
                    <a:pt x="2381499" y="5833513"/>
                    <a:pt x="2500200" y="5833576"/>
                  </a:cubicBezTo>
                  <a:cubicBezTo>
                    <a:pt x="2630790" y="5832115"/>
                    <a:pt x="2621062" y="5632095"/>
                    <a:pt x="2490727" y="5643408"/>
                  </a:cubicBezTo>
                  <a:close/>
                  <a:moveTo>
                    <a:pt x="1817685" y="949650"/>
                  </a:moveTo>
                  <a:cubicBezTo>
                    <a:pt x="1699556" y="961282"/>
                    <a:pt x="1708330" y="1139882"/>
                    <a:pt x="1827031" y="1139882"/>
                  </a:cubicBezTo>
                  <a:cubicBezTo>
                    <a:pt x="1957811" y="1138420"/>
                    <a:pt x="1947957" y="938337"/>
                    <a:pt x="1817685" y="949650"/>
                  </a:cubicBezTo>
                  <a:close/>
                  <a:moveTo>
                    <a:pt x="1761990" y="2491334"/>
                  </a:moveTo>
                  <a:cubicBezTo>
                    <a:pt x="1892707" y="2489745"/>
                    <a:pt x="1882789" y="2289725"/>
                    <a:pt x="1752580" y="2301102"/>
                  </a:cubicBezTo>
                  <a:cubicBezTo>
                    <a:pt x="1634388" y="2312734"/>
                    <a:pt x="1643289" y="2491334"/>
                    <a:pt x="1761990" y="2491334"/>
                  </a:cubicBezTo>
                  <a:close/>
                  <a:moveTo>
                    <a:pt x="722863" y="4567103"/>
                  </a:moveTo>
                  <a:cubicBezTo>
                    <a:pt x="592591" y="4555789"/>
                    <a:pt x="582990" y="4755682"/>
                    <a:pt x="713453" y="4757334"/>
                  </a:cubicBezTo>
                  <a:cubicBezTo>
                    <a:pt x="832154" y="4757334"/>
                    <a:pt x="841119" y="4578734"/>
                    <a:pt x="722863" y="4567103"/>
                  </a:cubicBezTo>
                  <a:close/>
                  <a:moveTo>
                    <a:pt x="4272069" y="190694"/>
                  </a:moveTo>
                  <a:cubicBezTo>
                    <a:pt x="4402786" y="189105"/>
                    <a:pt x="4392868" y="-10851"/>
                    <a:pt x="4262659" y="463"/>
                  </a:cubicBezTo>
                  <a:cubicBezTo>
                    <a:pt x="4144467" y="12157"/>
                    <a:pt x="4153304" y="190758"/>
                    <a:pt x="4272069" y="190694"/>
                  </a:cubicBezTo>
                  <a:close/>
                  <a:moveTo>
                    <a:pt x="84153" y="3888675"/>
                  </a:moveTo>
                  <a:cubicBezTo>
                    <a:pt x="-33721" y="3900434"/>
                    <a:pt x="-25138" y="4079352"/>
                    <a:pt x="93436" y="4079352"/>
                  </a:cubicBezTo>
                  <a:cubicBezTo>
                    <a:pt x="224280" y="4077445"/>
                    <a:pt x="214235" y="3877425"/>
                    <a:pt x="84153" y="3888675"/>
                  </a:cubicBezTo>
                  <a:close/>
                  <a:moveTo>
                    <a:pt x="489339" y="5693238"/>
                  </a:moveTo>
                  <a:cubicBezTo>
                    <a:pt x="371210" y="5704679"/>
                    <a:pt x="379984" y="5883470"/>
                    <a:pt x="498685" y="5883407"/>
                  </a:cubicBezTo>
                  <a:cubicBezTo>
                    <a:pt x="629403" y="5882135"/>
                    <a:pt x="619611" y="5681925"/>
                    <a:pt x="489339" y="5693366"/>
                  </a:cubicBezTo>
                  <a:close/>
                  <a:moveTo>
                    <a:pt x="2214860" y="5039345"/>
                  </a:moveTo>
                  <a:cubicBezTo>
                    <a:pt x="2096731" y="5050976"/>
                    <a:pt x="2105504" y="5229576"/>
                    <a:pt x="2224206" y="5229576"/>
                  </a:cubicBezTo>
                  <a:cubicBezTo>
                    <a:pt x="2354923" y="5228178"/>
                    <a:pt x="2345132" y="5028222"/>
                    <a:pt x="2214860" y="5039472"/>
                  </a:cubicBezTo>
                  <a:close/>
                  <a:moveTo>
                    <a:pt x="4448054" y="5922813"/>
                  </a:moveTo>
                  <a:cubicBezTo>
                    <a:pt x="4329862" y="5934444"/>
                    <a:pt x="4338763" y="6113108"/>
                    <a:pt x="4457464" y="6113044"/>
                  </a:cubicBezTo>
                  <a:cubicBezTo>
                    <a:pt x="4588435" y="6111774"/>
                    <a:pt x="4578326" y="5911754"/>
                    <a:pt x="4448054" y="5923067"/>
                  </a:cubicBezTo>
                  <a:close/>
                  <a:moveTo>
                    <a:pt x="4267491" y="1896804"/>
                  </a:moveTo>
                  <a:cubicBezTo>
                    <a:pt x="4149299" y="1908372"/>
                    <a:pt x="4158136" y="2086973"/>
                    <a:pt x="4276837" y="2087036"/>
                  </a:cubicBezTo>
                  <a:cubicBezTo>
                    <a:pt x="4407554" y="2085765"/>
                    <a:pt x="4397700" y="1885682"/>
                    <a:pt x="4267491" y="1897059"/>
                  </a:cubicBezTo>
                  <a:close/>
                  <a:moveTo>
                    <a:pt x="4153050" y="722301"/>
                  </a:moveTo>
                  <a:cubicBezTo>
                    <a:pt x="4283831" y="720775"/>
                    <a:pt x="4273849" y="520755"/>
                    <a:pt x="4143704" y="532069"/>
                  </a:cubicBezTo>
                  <a:cubicBezTo>
                    <a:pt x="4025384" y="543954"/>
                    <a:pt x="4034222" y="722491"/>
                    <a:pt x="4152923" y="722555"/>
                  </a:cubicBezTo>
                  <a:close/>
                  <a:moveTo>
                    <a:pt x="4144848" y="4439731"/>
                  </a:moveTo>
                  <a:cubicBezTo>
                    <a:pt x="4026719" y="4451362"/>
                    <a:pt x="4035557" y="4629962"/>
                    <a:pt x="4154258" y="4629962"/>
                  </a:cubicBezTo>
                  <a:cubicBezTo>
                    <a:pt x="4284975" y="4628373"/>
                    <a:pt x="4275184" y="4428417"/>
                    <a:pt x="4144848" y="4439731"/>
                  </a:cubicBezTo>
                  <a:close/>
                  <a:moveTo>
                    <a:pt x="4591233" y="5427499"/>
                  </a:moveTo>
                  <a:cubicBezTo>
                    <a:pt x="4461278" y="5416058"/>
                    <a:pt x="4451042" y="5616269"/>
                    <a:pt x="4582078" y="5617476"/>
                  </a:cubicBezTo>
                  <a:cubicBezTo>
                    <a:pt x="4700524" y="5617858"/>
                    <a:pt x="4709235" y="5439067"/>
                    <a:pt x="4591233" y="5427499"/>
                  </a:cubicBezTo>
                  <a:close/>
                  <a:moveTo>
                    <a:pt x="4806955" y="4171957"/>
                  </a:moveTo>
                  <a:cubicBezTo>
                    <a:pt x="4676746" y="4160580"/>
                    <a:pt x="4667082" y="4360600"/>
                    <a:pt x="4797609" y="4362189"/>
                  </a:cubicBezTo>
                  <a:cubicBezTo>
                    <a:pt x="4916373" y="4362189"/>
                    <a:pt x="4925401" y="4183589"/>
                    <a:pt x="4806955" y="4171957"/>
                  </a:cubicBezTo>
                  <a:close/>
                  <a:moveTo>
                    <a:pt x="3486302" y="1201216"/>
                  </a:moveTo>
                  <a:cubicBezTo>
                    <a:pt x="3605003" y="1201216"/>
                    <a:pt x="3613841" y="1022616"/>
                    <a:pt x="3495648" y="1010985"/>
                  </a:cubicBezTo>
                  <a:cubicBezTo>
                    <a:pt x="3365439" y="999608"/>
                    <a:pt x="3355585" y="1199627"/>
                    <a:pt x="3486302" y="1201216"/>
                  </a:cubicBezTo>
                  <a:close/>
                  <a:moveTo>
                    <a:pt x="2813387" y="534738"/>
                  </a:moveTo>
                  <a:cubicBezTo>
                    <a:pt x="2695259" y="546370"/>
                    <a:pt x="2704032" y="724906"/>
                    <a:pt x="2822734" y="724970"/>
                  </a:cubicBezTo>
                  <a:cubicBezTo>
                    <a:pt x="2953451" y="723445"/>
                    <a:pt x="2943660" y="523425"/>
                    <a:pt x="2813387" y="534738"/>
                  </a:cubicBezTo>
                  <a:close/>
                  <a:moveTo>
                    <a:pt x="3045640" y="3211646"/>
                  </a:moveTo>
                  <a:cubicBezTo>
                    <a:pt x="2927447" y="3223278"/>
                    <a:pt x="2936285" y="3401878"/>
                    <a:pt x="3055049" y="3401878"/>
                  </a:cubicBezTo>
                  <a:cubicBezTo>
                    <a:pt x="3185767" y="3400289"/>
                    <a:pt x="3175848" y="3200333"/>
                    <a:pt x="3045640" y="3211646"/>
                  </a:cubicBezTo>
                  <a:close/>
                  <a:moveTo>
                    <a:pt x="3521080" y="4894812"/>
                  </a:moveTo>
                  <a:cubicBezTo>
                    <a:pt x="3390871" y="4883499"/>
                    <a:pt x="3381207" y="5083518"/>
                    <a:pt x="3511734" y="5085044"/>
                  </a:cubicBezTo>
                  <a:cubicBezTo>
                    <a:pt x="3630498" y="5085044"/>
                    <a:pt x="3639272" y="4906507"/>
                    <a:pt x="3521080" y="4894812"/>
                  </a:cubicBezTo>
                  <a:close/>
                  <a:moveTo>
                    <a:pt x="3706220" y="5642900"/>
                  </a:moveTo>
                  <a:cubicBezTo>
                    <a:pt x="3581606" y="5643599"/>
                    <a:pt x="3581606" y="5832877"/>
                    <a:pt x="3706220" y="5833576"/>
                  </a:cubicBezTo>
                  <a:cubicBezTo>
                    <a:pt x="3830834" y="5832941"/>
                    <a:pt x="3830897" y="5643662"/>
                    <a:pt x="3706220" y="5642900"/>
                  </a:cubicBezTo>
                  <a:close/>
                  <a:moveTo>
                    <a:pt x="2673642" y="3056499"/>
                  </a:moveTo>
                  <a:cubicBezTo>
                    <a:pt x="2555513" y="3068131"/>
                    <a:pt x="2564351" y="3246731"/>
                    <a:pt x="2683051" y="3246731"/>
                  </a:cubicBezTo>
                  <a:cubicBezTo>
                    <a:pt x="2813769" y="3245206"/>
                    <a:pt x="2803914" y="3045186"/>
                    <a:pt x="2673642" y="3056499"/>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 name="Google Shape;35;p5"/>
          <p:cNvSpPr txBox="1">
            <a:spLocks noGrp="1"/>
          </p:cNvSpPr>
          <p:nvPr>
            <p:ph type="title"/>
          </p:nvPr>
        </p:nvSpPr>
        <p:spPr>
          <a:xfrm>
            <a:off x="926575" y="1114667"/>
            <a:ext cx="8052850" cy="528400"/>
          </a:xfrm>
          <a:prstGeom prst="rect">
            <a:avLst/>
          </a:prstGeom>
        </p:spPr>
        <p:txBody>
          <a:bodyPr spcFirstLastPara="1" wrap="square" lIns="0" tIns="0" rIns="0" bIns="0"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 name="Google Shape;36;p5"/>
          <p:cNvSpPr txBox="1">
            <a:spLocks noGrp="1"/>
          </p:cNvSpPr>
          <p:nvPr>
            <p:ph type="body" idx="1"/>
          </p:nvPr>
        </p:nvSpPr>
        <p:spPr>
          <a:xfrm>
            <a:off x="926575" y="1906863"/>
            <a:ext cx="8052850" cy="4045200"/>
          </a:xfrm>
          <a:prstGeom prst="rect">
            <a:avLst/>
          </a:prstGeom>
        </p:spPr>
        <p:txBody>
          <a:bodyPr spcFirstLastPara="1" wrap="square" lIns="0" tIns="0" rIns="0" bIns="0" anchor="t" anchorCtr="0">
            <a:noAutofit/>
          </a:bodyPr>
          <a:lstStyle>
            <a:lvl1pPr marL="457189" lvl="0" indent="-380990" rtl="0">
              <a:spcBef>
                <a:spcPts val="0"/>
              </a:spcBef>
              <a:spcAft>
                <a:spcPts val="0"/>
              </a:spcAft>
              <a:buSzPts val="2400"/>
              <a:buChar char="●"/>
              <a:defRPr/>
            </a:lvl1pPr>
            <a:lvl2pPr marL="914377" lvl="1" indent="-380990" rtl="0">
              <a:spcBef>
                <a:spcPts val="600"/>
              </a:spcBef>
              <a:spcAft>
                <a:spcPts val="0"/>
              </a:spcAft>
              <a:buSzPts val="2400"/>
              <a:buChar char="○"/>
              <a:defRPr/>
            </a:lvl2pPr>
            <a:lvl3pPr marL="1371566" lvl="2" indent="-380990" rtl="0">
              <a:spcBef>
                <a:spcPts val="600"/>
              </a:spcBef>
              <a:spcAft>
                <a:spcPts val="0"/>
              </a:spcAft>
              <a:buSzPts val="2400"/>
              <a:buChar char="■"/>
              <a:defRPr/>
            </a:lvl3pPr>
            <a:lvl4pPr marL="1828754" lvl="3" indent="-380990" rtl="0">
              <a:spcBef>
                <a:spcPts val="600"/>
              </a:spcBef>
              <a:spcAft>
                <a:spcPts val="0"/>
              </a:spcAft>
              <a:buSzPts val="2400"/>
              <a:buChar char="●"/>
              <a:defRPr/>
            </a:lvl4pPr>
            <a:lvl5pPr marL="2285943" lvl="4" indent="-380990" rtl="0">
              <a:spcBef>
                <a:spcPts val="600"/>
              </a:spcBef>
              <a:spcAft>
                <a:spcPts val="0"/>
              </a:spcAft>
              <a:buSzPts val="2400"/>
              <a:buChar char="○"/>
              <a:defRPr/>
            </a:lvl5pPr>
            <a:lvl6pPr marL="2743131" lvl="5" indent="-380990" rtl="0">
              <a:spcBef>
                <a:spcPts val="600"/>
              </a:spcBef>
              <a:spcAft>
                <a:spcPts val="0"/>
              </a:spcAft>
              <a:buSzPts val="2400"/>
              <a:buChar char="■"/>
              <a:defRPr/>
            </a:lvl6pPr>
            <a:lvl7pPr marL="3200320" lvl="6" indent="-380990" rtl="0">
              <a:spcBef>
                <a:spcPts val="600"/>
              </a:spcBef>
              <a:spcAft>
                <a:spcPts val="0"/>
              </a:spcAft>
              <a:buSzPts val="2400"/>
              <a:buChar char="●"/>
              <a:defRPr/>
            </a:lvl7pPr>
            <a:lvl8pPr marL="3657509" lvl="7" indent="-380990" rtl="0">
              <a:spcBef>
                <a:spcPts val="600"/>
              </a:spcBef>
              <a:spcAft>
                <a:spcPts val="0"/>
              </a:spcAft>
              <a:buSzPts val="2400"/>
              <a:buChar char="○"/>
              <a:defRPr/>
            </a:lvl8pPr>
            <a:lvl9pPr marL="4114697" lvl="8" indent="-380990" rtl="0">
              <a:spcBef>
                <a:spcPts val="600"/>
              </a:spcBef>
              <a:spcAft>
                <a:spcPts val="600"/>
              </a:spcAft>
              <a:buSzPts val="2400"/>
              <a:buChar char="■"/>
              <a:defRPr/>
            </a:lvl9pPr>
          </a:lstStyle>
          <a:p>
            <a:endParaRPr/>
          </a:p>
        </p:txBody>
      </p:sp>
      <p:sp>
        <p:nvSpPr>
          <p:cNvPr id="37" name="Google Shape;37;p5"/>
          <p:cNvSpPr txBox="1">
            <a:spLocks noGrp="1"/>
          </p:cNvSpPr>
          <p:nvPr>
            <p:ph type="sldNum" idx="12"/>
          </p:nvPr>
        </p:nvSpPr>
        <p:spPr>
          <a:xfrm>
            <a:off x="9187300" y="6333135"/>
            <a:ext cx="594425"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1"/>
        <p:cNvGrpSpPr/>
        <p:nvPr/>
      </p:nvGrpSpPr>
      <p:grpSpPr>
        <a:xfrm>
          <a:off x="0" y="0"/>
          <a:ext cx="0" cy="0"/>
          <a:chOff x="0" y="0"/>
          <a:chExt cx="0" cy="0"/>
        </a:xfrm>
      </p:grpSpPr>
      <p:grpSp>
        <p:nvGrpSpPr>
          <p:cNvPr id="72" name="Google Shape;72;p10"/>
          <p:cNvGrpSpPr/>
          <p:nvPr/>
        </p:nvGrpSpPr>
        <p:grpSpPr>
          <a:xfrm>
            <a:off x="3335153" y="0"/>
            <a:ext cx="6570838" cy="6858189"/>
            <a:chOff x="2052402" y="0"/>
            <a:chExt cx="6065389" cy="5143642"/>
          </a:xfrm>
        </p:grpSpPr>
        <p:sp>
          <p:nvSpPr>
            <p:cNvPr id="73" name="Google Shape;73;p10"/>
            <p:cNvSpPr/>
            <p:nvPr/>
          </p:nvSpPr>
          <p:spPr>
            <a:xfrm>
              <a:off x="2052402" y="0"/>
              <a:ext cx="6065388" cy="5143500"/>
            </a:xfrm>
            <a:custGeom>
              <a:avLst/>
              <a:gdLst/>
              <a:ahLst/>
              <a:cxnLst/>
              <a:rect l="l" t="t" r="r" b="b"/>
              <a:pathLst>
                <a:path w="8087184" h="6858000" extrusionOk="0">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0"/>
            <p:cNvSpPr/>
            <p:nvPr/>
          </p:nvSpPr>
          <p:spPr>
            <a:xfrm>
              <a:off x="2052402" y="0"/>
              <a:ext cx="6065388" cy="5143642"/>
            </a:xfrm>
            <a:custGeom>
              <a:avLst/>
              <a:gdLst/>
              <a:ahLst/>
              <a:cxnLst/>
              <a:rect l="l" t="t" r="r" b="b"/>
              <a:pathLst>
                <a:path w="8087184" h="6858190" extrusionOk="0">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0"/>
            <p:cNvSpPr/>
            <p:nvPr/>
          </p:nvSpPr>
          <p:spPr>
            <a:xfrm>
              <a:off x="2377837" y="210583"/>
              <a:ext cx="5576288" cy="4831090"/>
            </a:xfrm>
            <a:custGeom>
              <a:avLst/>
              <a:gdLst/>
              <a:ahLst/>
              <a:cxnLst/>
              <a:rect l="l" t="t" r="r" b="b"/>
              <a:pathLst>
                <a:path w="7435051" h="6441453" extrusionOk="0">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6" name="Google Shape;76;p10"/>
          <p:cNvSpPr txBox="1">
            <a:spLocks noGrp="1"/>
          </p:cNvSpPr>
          <p:nvPr>
            <p:ph type="sldNum" idx="12"/>
          </p:nvPr>
        </p:nvSpPr>
        <p:spPr>
          <a:xfrm>
            <a:off x="9187300" y="6333135"/>
            <a:ext cx="594425"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26575" y="1114667"/>
            <a:ext cx="8052850" cy="5284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1pPr>
            <a:lvl2pPr lvl="1"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2pPr>
            <a:lvl3pPr lvl="2"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3pPr>
            <a:lvl4pPr lvl="3"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4pPr>
            <a:lvl5pPr lvl="4"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5pPr>
            <a:lvl6pPr lvl="5"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6pPr>
            <a:lvl7pPr lvl="6"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7pPr>
            <a:lvl8pPr lvl="7"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8pPr>
            <a:lvl9pPr lvl="8"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926575" y="1906863"/>
            <a:ext cx="8052850" cy="4045200"/>
          </a:xfrm>
          <a:prstGeom prst="rect">
            <a:avLst/>
          </a:prstGeom>
          <a:noFill/>
          <a:ln>
            <a:noFill/>
          </a:ln>
        </p:spPr>
        <p:txBody>
          <a:bodyPr spcFirstLastPara="1" wrap="square" lIns="0" tIns="0" rIns="0" bIns="0" anchor="t" anchorCtr="0">
            <a:noAutofit/>
          </a:bodyPr>
          <a:lstStyle>
            <a:lvl1pPr marL="457200" lvl="0" indent="-381000" rtl="0">
              <a:spcBef>
                <a:spcPts val="0"/>
              </a:spcBef>
              <a:spcAft>
                <a:spcPts val="0"/>
              </a:spcAft>
              <a:buClr>
                <a:schemeClr val="accent1"/>
              </a:buClr>
              <a:buSzPts val="2400"/>
              <a:buFont typeface="Montserrat Light"/>
              <a:buChar char="●"/>
              <a:defRPr sz="2400">
                <a:solidFill>
                  <a:schemeClr val="dk1"/>
                </a:solidFill>
                <a:latin typeface="Montserrat Light"/>
                <a:ea typeface="Montserrat Light"/>
                <a:cs typeface="Montserrat Light"/>
                <a:sym typeface="Montserrat Light"/>
              </a:defRPr>
            </a:lvl1pPr>
            <a:lvl2pPr marL="914400" lvl="1" indent="-381000" rtl="0">
              <a:spcBef>
                <a:spcPts val="600"/>
              </a:spcBef>
              <a:spcAft>
                <a:spcPts val="0"/>
              </a:spcAft>
              <a:buClr>
                <a:schemeClr val="accent1"/>
              </a:buClr>
              <a:buSzPts val="2400"/>
              <a:buFont typeface="Montserrat Light"/>
              <a:buChar char="○"/>
              <a:defRPr sz="2400">
                <a:solidFill>
                  <a:schemeClr val="dk1"/>
                </a:solidFill>
                <a:latin typeface="Montserrat Light"/>
                <a:ea typeface="Montserrat Light"/>
                <a:cs typeface="Montserrat Light"/>
                <a:sym typeface="Montserrat Light"/>
              </a:defRPr>
            </a:lvl2pPr>
            <a:lvl3pPr marL="1371600" lvl="2"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3pPr>
            <a:lvl4pPr marL="1828800" lvl="3"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4pPr>
            <a:lvl5pPr marL="2286000" lvl="4"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5pPr>
            <a:lvl6pPr marL="2743200" lvl="5"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6pPr>
            <a:lvl7pPr marL="3200400" lvl="6"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7pPr>
            <a:lvl8pPr marL="3657600" lvl="7"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8pPr>
            <a:lvl9pPr marL="4114800" lvl="8" indent="-381000" rtl="0">
              <a:spcBef>
                <a:spcPts val="600"/>
              </a:spcBef>
              <a:spcAft>
                <a:spcPts val="60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9pPr>
          </a:lstStyle>
          <a:p>
            <a:endParaRPr/>
          </a:p>
        </p:txBody>
      </p:sp>
      <p:sp>
        <p:nvSpPr>
          <p:cNvPr id="8" name="Google Shape;8;p1"/>
          <p:cNvSpPr txBox="1">
            <a:spLocks noGrp="1"/>
          </p:cNvSpPr>
          <p:nvPr>
            <p:ph type="sldNum" idx="12"/>
          </p:nvPr>
        </p:nvSpPr>
        <p:spPr>
          <a:xfrm>
            <a:off x="9187300" y="6333135"/>
            <a:ext cx="594425" cy="524800"/>
          </a:xfrm>
          <a:prstGeom prst="rect">
            <a:avLst/>
          </a:prstGeom>
          <a:noFill/>
          <a:ln>
            <a:noFill/>
          </a:ln>
        </p:spPr>
        <p:txBody>
          <a:bodyPr spcFirstLastPara="1" wrap="square" lIns="0" tIns="0" rIns="0" bIns="0" anchor="ctr" anchorCtr="0">
            <a:noAutofit/>
          </a:bodyPr>
          <a:lstStyle>
            <a:lvl1pPr lvl="0" algn="r" rtl="0">
              <a:buNone/>
              <a:defRPr sz="1300" b="1">
                <a:solidFill>
                  <a:schemeClr val="dk2"/>
                </a:solidFill>
                <a:latin typeface="Montserrat"/>
                <a:ea typeface="Montserrat"/>
                <a:cs typeface="Montserrat"/>
                <a:sym typeface="Montserrat"/>
              </a:defRPr>
            </a:lvl1pPr>
            <a:lvl2pPr lvl="1" algn="r" rtl="0">
              <a:buNone/>
              <a:defRPr sz="1300" b="1">
                <a:solidFill>
                  <a:schemeClr val="dk2"/>
                </a:solidFill>
                <a:latin typeface="Montserrat"/>
                <a:ea typeface="Montserrat"/>
                <a:cs typeface="Montserrat"/>
                <a:sym typeface="Montserrat"/>
              </a:defRPr>
            </a:lvl2pPr>
            <a:lvl3pPr lvl="2" algn="r" rtl="0">
              <a:buNone/>
              <a:defRPr sz="1300" b="1">
                <a:solidFill>
                  <a:schemeClr val="dk2"/>
                </a:solidFill>
                <a:latin typeface="Montserrat"/>
                <a:ea typeface="Montserrat"/>
                <a:cs typeface="Montserrat"/>
                <a:sym typeface="Montserrat"/>
              </a:defRPr>
            </a:lvl3pPr>
            <a:lvl4pPr lvl="3" algn="r" rtl="0">
              <a:buNone/>
              <a:defRPr sz="1300" b="1">
                <a:solidFill>
                  <a:schemeClr val="dk2"/>
                </a:solidFill>
                <a:latin typeface="Montserrat"/>
                <a:ea typeface="Montserrat"/>
                <a:cs typeface="Montserrat"/>
                <a:sym typeface="Montserrat"/>
              </a:defRPr>
            </a:lvl4pPr>
            <a:lvl5pPr lvl="4" algn="r" rtl="0">
              <a:buNone/>
              <a:defRPr sz="1300" b="1">
                <a:solidFill>
                  <a:schemeClr val="dk2"/>
                </a:solidFill>
                <a:latin typeface="Montserrat"/>
                <a:ea typeface="Montserrat"/>
                <a:cs typeface="Montserrat"/>
                <a:sym typeface="Montserrat"/>
              </a:defRPr>
            </a:lvl5pPr>
            <a:lvl6pPr lvl="5" algn="r" rtl="0">
              <a:buNone/>
              <a:defRPr sz="1300" b="1">
                <a:solidFill>
                  <a:schemeClr val="dk2"/>
                </a:solidFill>
                <a:latin typeface="Montserrat"/>
                <a:ea typeface="Montserrat"/>
                <a:cs typeface="Montserrat"/>
                <a:sym typeface="Montserrat"/>
              </a:defRPr>
            </a:lvl6pPr>
            <a:lvl7pPr lvl="6" algn="r" rtl="0">
              <a:buNone/>
              <a:defRPr sz="1300" b="1">
                <a:solidFill>
                  <a:schemeClr val="dk2"/>
                </a:solidFill>
                <a:latin typeface="Montserrat"/>
                <a:ea typeface="Montserrat"/>
                <a:cs typeface="Montserrat"/>
                <a:sym typeface="Montserrat"/>
              </a:defRPr>
            </a:lvl7pPr>
            <a:lvl8pPr lvl="7" algn="r" rtl="0">
              <a:buNone/>
              <a:defRPr sz="1300" b="1">
                <a:solidFill>
                  <a:schemeClr val="dk2"/>
                </a:solidFill>
                <a:latin typeface="Montserrat"/>
                <a:ea typeface="Montserrat"/>
                <a:cs typeface="Montserrat"/>
                <a:sym typeface="Montserrat"/>
              </a:defRPr>
            </a:lvl8pPr>
            <a:lvl9pPr lvl="8" algn="r" rtl="0">
              <a:buNone/>
              <a:defRPr sz="1300" b="1">
                <a:solidFill>
                  <a:schemeClr val="dk2"/>
                </a:solidFill>
                <a:latin typeface="Montserrat"/>
                <a:ea typeface="Montserrat"/>
                <a:cs typeface="Montserrat"/>
                <a:sym typeface="Montserrat"/>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6"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ossis.mit.edu/"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www.kaggle.com/datasets/mitishaagarwal/patient"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2"/>
          <p:cNvSpPr txBox="1">
            <a:spLocks noGrp="1"/>
          </p:cNvSpPr>
          <p:nvPr>
            <p:ph type="ctrTitle"/>
          </p:nvPr>
        </p:nvSpPr>
        <p:spPr>
          <a:xfrm>
            <a:off x="641131" y="1008992"/>
            <a:ext cx="8860221" cy="3205655"/>
          </a:xfrm>
          <a:prstGeom prst="rect">
            <a:avLst/>
          </a:prstGeom>
        </p:spPr>
        <p:txBody>
          <a:bodyPr spcFirstLastPara="1" wrap="square" lIns="0" tIns="0" rIns="0" bIns="0" anchor="ctr" anchorCtr="0">
            <a:noAutofit/>
          </a:bodyPr>
          <a:lstStyle/>
          <a:p>
            <a:r>
              <a:rPr lang="en-US" sz="3600" b="0" i="0" dirty="0">
                <a:solidFill>
                  <a:schemeClr val="bg1"/>
                </a:solidFill>
                <a:effectLst/>
                <a:latin typeface="Montserrat" pitchFamily="2" charset="77"/>
              </a:rPr>
              <a:t>Comparative Analysis of Mortality Rate </a:t>
            </a:r>
            <a:r>
              <a:rPr lang="en-US" sz="3200" b="0" i="0" dirty="0">
                <a:solidFill>
                  <a:schemeClr val="bg1"/>
                </a:solidFill>
                <a:effectLst/>
                <a:latin typeface="Montserrat" pitchFamily="2" charset="77"/>
              </a:rPr>
              <a:t>Prediction in Critical Care Patients:</a:t>
            </a:r>
            <a:br>
              <a:rPr lang="en-US" sz="3200" b="0" i="0" dirty="0">
                <a:solidFill>
                  <a:schemeClr val="bg1"/>
                </a:solidFill>
                <a:effectLst/>
                <a:latin typeface="Montserrat" pitchFamily="2" charset="77"/>
              </a:rPr>
            </a:br>
            <a:r>
              <a:rPr lang="en-US" sz="3200" b="0" i="0" dirty="0">
                <a:solidFill>
                  <a:schemeClr val="bg1"/>
                </a:solidFill>
                <a:effectLst/>
                <a:latin typeface="Montserrat" pitchFamily="2" charset="77"/>
              </a:rPr>
              <a:t>Neural Network vs. Classical Machine Learning Models using US Healthcare Data</a:t>
            </a:r>
            <a:endParaRPr lang="en-US" sz="3600" dirty="0">
              <a:solidFill>
                <a:schemeClr val="bg1"/>
              </a:solidFill>
              <a:latin typeface="Montserrat" pitchFamily="2" charset="77"/>
            </a:endParaRPr>
          </a:p>
        </p:txBody>
      </p:sp>
      <p:sp>
        <p:nvSpPr>
          <p:cNvPr id="2" name="Subtitle 2">
            <a:extLst>
              <a:ext uri="{FF2B5EF4-FFF2-40B4-BE49-F238E27FC236}">
                <a16:creationId xmlns:a16="http://schemas.microsoft.com/office/drawing/2014/main" id="{E0F52584-28CD-31DC-DBFD-51C7A1D5F5CE}"/>
              </a:ext>
            </a:extLst>
          </p:cNvPr>
          <p:cNvSpPr txBox="1">
            <a:spLocks/>
          </p:cNvSpPr>
          <p:nvPr/>
        </p:nvSpPr>
        <p:spPr>
          <a:xfrm>
            <a:off x="513567" y="4768541"/>
            <a:ext cx="9392433" cy="1682363"/>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R="0" lvl="0" fontAlgn="auto">
              <a:spcBef>
                <a:spcPts val="1000"/>
              </a:spcBef>
              <a:spcAft>
                <a:spcPts val="0"/>
              </a:spcAft>
              <a:buClrTx/>
              <a:buSzTx/>
              <a:tabLst/>
              <a:defRPr/>
            </a:pPr>
            <a:r>
              <a:rPr lang="en-US" sz="2400" dirty="0">
                <a:solidFill>
                  <a:schemeClr val="bg1"/>
                </a:solidFill>
                <a:latin typeface="Montserrat" pitchFamily="2" charset="77"/>
              </a:rPr>
              <a:t>Yuta Tsukumo, </a:t>
            </a:r>
            <a:r>
              <a:rPr kumimoji="0" lang="en-US" sz="2400" b="0" i="0" u="none" strike="noStrike" cap="none" spc="0" normalizeH="0" baseline="0" noProof="0" dirty="0">
                <a:ln>
                  <a:noFill/>
                </a:ln>
                <a:solidFill>
                  <a:schemeClr val="bg1"/>
                </a:solidFill>
                <a:effectLst/>
                <a:uLnTx/>
                <a:uFillTx/>
                <a:latin typeface="Montserrat" pitchFamily="2" charset="77"/>
              </a:rPr>
              <a:t>M.D.,  MPH</a:t>
            </a:r>
          </a:p>
          <a:p>
            <a:pPr marR="0" lvl="0" fontAlgn="auto">
              <a:spcBef>
                <a:spcPts val="1000"/>
              </a:spcBef>
              <a:spcAft>
                <a:spcPts val="0"/>
              </a:spcAft>
              <a:buClrTx/>
              <a:buSzTx/>
              <a:tabLst/>
              <a:defRPr/>
            </a:pPr>
            <a:r>
              <a:rPr lang="en-US" sz="2400" dirty="0">
                <a:solidFill>
                  <a:schemeClr val="bg1"/>
                </a:solidFill>
                <a:latin typeface="Montserrat" pitchFamily="2" charset="77"/>
              </a:rPr>
              <a:t>Candidate for a Master of Science in Statistical Practice</a:t>
            </a:r>
            <a:r>
              <a:rPr kumimoji="0" lang="en-US" sz="2400" b="0" i="0" u="none" strike="noStrike" cap="none" spc="0" normalizeH="0" baseline="0" noProof="0" dirty="0">
                <a:ln>
                  <a:noFill/>
                </a:ln>
                <a:solidFill>
                  <a:schemeClr val="bg1"/>
                </a:solidFill>
                <a:effectLst/>
                <a:uLnTx/>
                <a:uFillTx/>
                <a:latin typeface="Montserrat" pitchFamily="2" charset="77"/>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2E1B4-BDB3-E911-F8F9-E7FD718027AB}"/>
              </a:ext>
            </a:extLst>
          </p:cNvPr>
          <p:cNvSpPr>
            <a:spLocks noGrp="1"/>
          </p:cNvSpPr>
          <p:nvPr>
            <p:ph type="title"/>
          </p:nvPr>
        </p:nvSpPr>
        <p:spPr>
          <a:xfrm>
            <a:off x="253474" y="459646"/>
            <a:ext cx="9069201" cy="528400"/>
          </a:xfrm>
        </p:spPr>
        <p:txBody>
          <a:bodyPr/>
          <a:lstStyle/>
          <a:p>
            <a:r>
              <a:rPr lang="en-US" sz="3200" dirty="0"/>
              <a:t>Matthew Correlation  Coefficient (MCC)</a:t>
            </a:r>
          </a:p>
        </p:txBody>
      </p:sp>
      <p:sp>
        <p:nvSpPr>
          <p:cNvPr id="4" name="Slide Number Placeholder 3">
            <a:extLst>
              <a:ext uri="{FF2B5EF4-FFF2-40B4-BE49-F238E27FC236}">
                <a16:creationId xmlns:a16="http://schemas.microsoft.com/office/drawing/2014/main" id="{B4188079-4B47-FA1B-A916-C87E00508F80}"/>
              </a:ext>
            </a:extLst>
          </p:cNvPr>
          <p:cNvSpPr>
            <a:spLocks noGrp="1"/>
          </p:cNvSpPr>
          <p:nvPr>
            <p:ph type="sldNum" idx="12"/>
          </p:nvPr>
        </p:nvSpPr>
        <p:spPr/>
        <p:txBody>
          <a:bodyPr/>
          <a:lstStyle/>
          <a:p>
            <a:fld id="{00000000-1234-1234-1234-123412341234}" type="slidenum">
              <a:rPr lang="en" smtClean="0"/>
              <a:pPr/>
              <a:t>10</a:t>
            </a:fld>
            <a:endParaRPr lang="en"/>
          </a:p>
        </p:txBody>
      </p:sp>
      <p:sp>
        <p:nvSpPr>
          <p:cNvPr id="12" name="TextBox 11">
            <a:extLst>
              <a:ext uri="{FF2B5EF4-FFF2-40B4-BE49-F238E27FC236}">
                <a16:creationId xmlns:a16="http://schemas.microsoft.com/office/drawing/2014/main" id="{D14DB881-8B0F-E4EA-61E6-1CC457CB3881}"/>
              </a:ext>
            </a:extLst>
          </p:cNvPr>
          <p:cNvSpPr txBox="1"/>
          <p:nvPr/>
        </p:nvSpPr>
        <p:spPr>
          <a:xfrm>
            <a:off x="347280" y="6094317"/>
            <a:ext cx="9334500" cy="738664"/>
          </a:xfrm>
          <a:prstGeom prst="rect">
            <a:avLst/>
          </a:prstGeom>
          <a:noFill/>
        </p:spPr>
        <p:txBody>
          <a:bodyPr wrap="square">
            <a:spAutoFit/>
          </a:bodyPr>
          <a:lstStyle/>
          <a:p>
            <a:r>
              <a:rPr lang="en-US" sz="1400" b="0" i="0" dirty="0">
                <a:solidFill>
                  <a:srgbClr val="212121"/>
                </a:solidFill>
                <a:effectLst/>
                <a:highlight>
                  <a:srgbClr val="FFFFFF"/>
                </a:highlight>
                <a:latin typeface="Roboto" panose="02000000000000000000" pitchFamily="2" charset="0"/>
              </a:rPr>
              <a:t>Chicco D, </a:t>
            </a:r>
            <a:r>
              <a:rPr lang="en-US" sz="1400" b="0" i="0" dirty="0" err="1">
                <a:solidFill>
                  <a:srgbClr val="212121"/>
                </a:solidFill>
                <a:effectLst/>
                <a:highlight>
                  <a:srgbClr val="FFFFFF"/>
                </a:highlight>
                <a:latin typeface="Roboto" panose="02000000000000000000" pitchFamily="2" charset="0"/>
              </a:rPr>
              <a:t>Jurman</a:t>
            </a:r>
            <a:r>
              <a:rPr lang="en-US" sz="1400" b="0" i="0" dirty="0">
                <a:solidFill>
                  <a:srgbClr val="212121"/>
                </a:solidFill>
                <a:effectLst/>
                <a:highlight>
                  <a:srgbClr val="FFFFFF"/>
                </a:highlight>
                <a:latin typeface="Roboto" panose="02000000000000000000" pitchFamily="2" charset="0"/>
              </a:rPr>
              <a:t> G. The Matthews correlation coefficient (MCC) should replace the ROC AUC as the standard metric for assessing binary classification. </a:t>
            </a:r>
            <a:r>
              <a:rPr lang="en-US" sz="1400" b="0" i="0" dirty="0" err="1">
                <a:solidFill>
                  <a:srgbClr val="212121"/>
                </a:solidFill>
                <a:effectLst/>
                <a:highlight>
                  <a:srgbClr val="FFFFFF"/>
                </a:highlight>
                <a:latin typeface="Roboto" panose="02000000000000000000" pitchFamily="2" charset="0"/>
              </a:rPr>
              <a:t>BioData</a:t>
            </a:r>
            <a:r>
              <a:rPr lang="en-US" sz="1400" b="0" i="0" dirty="0">
                <a:solidFill>
                  <a:srgbClr val="212121"/>
                </a:solidFill>
                <a:effectLst/>
                <a:highlight>
                  <a:srgbClr val="FFFFFF"/>
                </a:highlight>
                <a:latin typeface="Roboto" panose="02000000000000000000" pitchFamily="2" charset="0"/>
              </a:rPr>
              <a:t> Min. 2023 Feb 17;16(1):4. </a:t>
            </a:r>
            <a:r>
              <a:rPr lang="en-US" sz="1400" b="0" i="0" dirty="0" err="1">
                <a:solidFill>
                  <a:srgbClr val="212121"/>
                </a:solidFill>
                <a:effectLst/>
                <a:highlight>
                  <a:srgbClr val="FFFFFF"/>
                </a:highlight>
                <a:latin typeface="Roboto" panose="02000000000000000000" pitchFamily="2" charset="0"/>
              </a:rPr>
              <a:t>doi</a:t>
            </a:r>
            <a:r>
              <a:rPr lang="en-US" sz="1400" b="0" i="0" dirty="0">
                <a:solidFill>
                  <a:srgbClr val="212121"/>
                </a:solidFill>
                <a:effectLst/>
                <a:highlight>
                  <a:srgbClr val="FFFFFF"/>
                </a:highlight>
                <a:latin typeface="Roboto" panose="02000000000000000000" pitchFamily="2" charset="0"/>
              </a:rPr>
              <a:t>: 10.1186/s13040-023-00322-4. PMID: 36800973; PMCID: PMC9938573.</a:t>
            </a:r>
            <a:endParaRPr lang="en-US" sz="1600" dirty="0"/>
          </a:p>
        </p:txBody>
      </p:sp>
      <p:sp>
        <p:nvSpPr>
          <p:cNvPr id="9" name="TextBox 8">
            <a:extLst>
              <a:ext uri="{FF2B5EF4-FFF2-40B4-BE49-F238E27FC236}">
                <a16:creationId xmlns:a16="http://schemas.microsoft.com/office/drawing/2014/main" id="{4C7F4D0D-CBBD-B578-BF74-5B02187653CC}"/>
              </a:ext>
            </a:extLst>
          </p:cNvPr>
          <p:cNvSpPr txBox="1"/>
          <p:nvPr/>
        </p:nvSpPr>
        <p:spPr>
          <a:xfrm>
            <a:off x="200923" y="1249471"/>
            <a:ext cx="9528251" cy="2677656"/>
          </a:xfrm>
          <a:prstGeom prst="rect">
            <a:avLst/>
          </a:prstGeom>
          <a:noFill/>
          <a:ln w="19050">
            <a:noFill/>
          </a:ln>
        </p:spPr>
        <p:txBody>
          <a:bodyPr wrap="square">
            <a:spAutoFit/>
          </a:bodyPr>
          <a:lstStyle/>
          <a:p>
            <a:pPr marL="457200" indent="-457200" algn="l">
              <a:buFont typeface="Wingdings" pitchFamily="2" charset="2"/>
              <a:buChar char="ü"/>
            </a:pPr>
            <a:r>
              <a:rPr lang="en-US" sz="2400" dirty="0">
                <a:solidFill>
                  <a:srgbClr val="0D0D0D"/>
                </a:solidFill>
                <a:highlight>
                  <a:srgbClr val="FFFFFF"/>
                </a:highlight>
                <a:latin typeface="Montserrat" pitchFamily="2" charset="77"/>
              </a:rPr>
              <a:t>ROC </a:t>
            </a:r>
            <a:r>
              <a:rPr lang="en-US" sz="2400" b="0" i="0" dirty="0">
                <a:solidFill>
                  <a:srgbClr val="0D0D0D"/>
                </a:solidFill>
                <a:effectLst/>
                <a:highlight>
                  <a:srgbClr val="FFFFFF"/>
                </a:highlight>
                <a:latin typeface="Montserrat" pitchFamily="2" charset="77"/>
              </a:rPr>
              <a:t>AUC is the most popular metric for evaluating binary outcome models, but it doesn</a:t>
            </a:r>
            <a:r>
              <a:rPr lang="en-US" sz="2400" dirty="0">
                <a:solidFill>
                  <a:srgbClr val="0D0D0D"/>
                </a:solidFill>
                <a:highlight>
                  <a:srgbClr val="FFFFFF"/>
                </a:highlight>
                <a:latin typeface="Montserrat" pitchFamily="2" charset="77"/>
              </a:rPr>
              <a:t>’</a:t>
            </a:r>
            <a:r>
              <a:rPr lang="en-US" sz="2400" b="0" i="0" dirty="0">
                <a:solidFill>
                  <a:srgbClr val="0D0D0D"/>
                </a:solidFill>
                <a:effectLst/>
                <a:highlight>
                  <a:srgbClr val="FFFFFF"/>
                </a:highlight>
                <a:latin typeface="Montserrat" pitchFamily="2" charset="77"/>
              </a:rPr>
              <a:t>t provide information about precision and negative predictive value.</a:t>
            </a:r>
          </a:p>
          <a:p>
            <a:pPr algn="l"/>
            <a:endParaRPr lang="en-US" sz="2400" b="0" i="0" dirty="0">
              <a:solidFill>
                <a:srgbClr val="0D0D0D"/>
              </a:solidFill>
              <a:effectLst/>
              <a:highlight>
                <a:srgbClr val="FFFFFF"/>
              </a:highlight>
              <a:latin typeface="Montserrat" pitchFamily="2" charset="77"/>
            </a:endParaRPr>
          </a:p>
          <a:p>
            <a:pPr marL="457200" indent="-457200" algn="l">
              <a:buFont typeface="Wingdings" pitchFamily="2" charset="2"/>
              <a:buChar char="ü"/>
            </a:pPr>
            <a:r>
              <a:rPr lang="en-US" sz="2400" u="sng" dirty="0">
                <a:latin typeface="Montserrat" pitchFamily="2" charset="77"/>
              </a:rPr>
              <a:t>H</a:t>
            </a:r>
            <a:r>
              <a:rPr lang="en-US" sz="2400" u="sng" dirty="0">
                <a:effectLst/>
                <a:latin typeface="Montserrat" pitchFamily="2" charset="77"/>
              </a:rPr>
              <a:t>igh value of MCC always corresponds to high values for each of the four </a:t>
            </a:r>
            <a:r>
              <a:rPr lang="en-US" sz="2400" i="1" u="sng" dirty="0">
                <a:effectLst/>
                <a:latin typeface="Montserrat" pitchFamily="2" charset="77"/>
              </a:rPr>
              <a:t>basic rates</a:t>
            </a:r>
            <a:r>
              <a:rPr lang="en-US" sz="2400" dirty="0">
                <a:effectLst/>
                <a:latin typeface="Montserrat" pitchFamily="2" charset="77"/>
              </a:rPr>
              <a:t>: sensitivity, specificity, precision, and negative predictive value </a:t>
            </a:r>
            <a:endParaRPr lang="en-US" sz="2800" dirty="0">
              <a:latin typeface="Montserrat" pitchFamily="2" charset="77"/>
            </a:endParaRPr>
          </a:p>
        </p:txBody>
      </p:sp>
      <p:pic>
        <p:nvPicPr>
          <p:cNvPr id="5" name="Picture 4">
            <a:extLst>
              <a:ext uri="{FF2B5EF4-FFF2-40B4-BE49-F238E27FC236}">
                <a16:creationId xmlns:a16="http://schemas.microsoft.com/office/drawing/2014/main" id="{E0602512-DB10-A8DB-9004-143CEDEC3B20}"/>
              </a:ext>
            </a:extLst>
          </p:cNvPr>
          <p:cNvPicPr>
            <a:picLocks noChangeAspect="1"/>
          </p:cNvPicPr>
          <p:nvPr/>
        </p:nvPicPr>
        <p:blipFill>
          <a:blip r:embed="rId2"/>
          <a:stretch>
            <a:fillRect/>
          </a:stretch>
        </p:blipFill>
        <p:spPr>
          <a:xfrm>
            <a:off x="368300" y="4344735"/>
            <a:ext cx="9157225" cy="1599578"/>
          </a:xfrm>
          <a:prstGeom prst="rect">
            <a:avLst/>
          </a:prstGeom>
          <a:ln w="38100">
            <a:solidFill>
              <a:srgbClr val="FFFF00"/>
            </a:solidFill>
          </a:ln>
        </p:spPr>
      </p:pic>
    </p:spTree>
    <p:extLst>
      <p:ext uri="{BB962C8B-B14F-4D97-AF65-F5344CB8AC3E}">
        <p14:creationId xmlns:p14="http://schemas.microsoft.com/office/powerpoint/2010/main" val="5384308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4" name="Title 3">
            <a:extLst>
              <a:ext uri="{FF2B5EF4-FFF2-40B4-BE49-F238E27FC236}">
                <a16:creationId xmlns:a16="http://schemas.microsoft.com/office/drawing/2014/main" id="{6DA6A471-25B8-A3E2-487E-11F4236DE005}"/>
              </a:ext>
            </a:extLst>
          </p:cNvPr>
          <p:cNvSpPr>
            <a:spLocks noGrp="1"/>
          </p:cNvSpPr>
          <p:nvPr>
            <p:ph type="ctrTitle"/>
          </p:nvPr>
        </p:nvSpPr>
        <p:spPr>
          <a:xfrm>
            <a:off x="346842" y="226867"/>
            <a:ext cx="8420100" cy="797523"/>
          </a:xfrm>
        </p:spPr>
        <p:txBody>
          <a:bodyPr/>
          <a:lstStyle/>
          <a:p>
            <a:r>
              <a:rPr lang="en-US" dirty="0"/>
              <a:t>Neural Network</a:t>
            </a:r>
          </a:p>
        </p:txBody>
      </p:sp>
      <p:sp>
        <p:nvSpPr>
          <p:cNvPr id="2" name="TextBox 1">
            <a:extLst>
              <a:ext uri="{FF2B5EF4-FFF2-40B4-BE49-F238E27FC236}">
                <a16:creationId xmlns:a16="http://schemas.microsoft.com/office/drawing/2014/main" id="{E44B255A-9B33-75C7-D671-1ABCC251516F}"/>
              </a:ext>
            </a:extLst>
          </p:cNvPr>
          <p:cNvSpPr txBox="1"/>
          <p:nvPr/>
        </p:nvSpPr>
        <p:spPr>
          <a:xfrm>
            <a:off x="262762" y="1313794"/>
            <a:ext cx="9219190" cy="523220"/>
          </a:xfrm>
          <a:prstGeom prst="rect">
            <a:avLst/>
          </a:prstGeom>
          <a:noFill/>
        </p:spPr>
        <p:txBody>
          <a:bodyPr wrap="none" rtlCol="0">
            <a:spAutoFit/>
          </a:bodyPr>
          <a:lstStyle/>
          <a:p>
            <a:r>
              <a:rPr lang="en-US" sz="2800" b="1" dirty="0">
                <a:latin typeface="Montserrat" pitchFamily="2" charset="77"/>
              </a:rPr>
              <a:t>Fitted with Three Model (Hidden layer = 1, 2 or 5)</a:t>
            </a:r>
          </a:p>
        </p:txBody>
      </p:sp>
      <p:sp>
        <p:nvSpPr>
          <p:cNvPr id="5" name="TextBox 4">
            <a:extLst>
              <a:ext uri="{FF2B5EF4-FFF2-40B4-BE49-F238E27FC236}">
                <a16:creationId xmlns:a16="http://schemas.microsoft.com/office/drawing/2014/main" id="{3D2B77E8-051E-C46C-1A57-43C6871AB140}"/>
              </a:ext>
            </a:extLst>
          </p:cNvPr>
          <p:cNvSpPr txBox="1"/>
          <p:nvPr/>
        </p:nvSpPr>
        <p:spPr>
          <a:xfrm>
            <a:off x="199698" y="4851892"/>
            <a:ext cx="7738016" cy="1938992"/>
          </a:xfrm>
          <a:prstGeom prst="rect">
            <a:avLst/>
          </a:prstGeom>
          <a:solidFill>
            <a:srgbClr val="FFFF00"/>
          </a:solidFill>
          <a:ln>
            <a:solidFill>
              <a:schemeClr val="tx1"/>
            </a:solidFill>
          </a:ln>
        </p:spPr>
        <p:txBody>
          <a:bodyPr wrap="none" rtlCol="0">
            <a:spAutoFit/>
          </a:bodyPr>
          <a:lstStyle/>
          <a:p>
            <a:r>
              <a:rPr lang="en-US" sz="2400" dirty="0">
                <a:latin typeface="Montserrat" pitchFamily="2" charset="77"/>
              </a:rPr>
              <a:t>Hyperparameter </a:t>
            </a:r>
            <a:r>
              <a:rPr lang="en-US" sz="2400" u="sng" dirty="0">
                <a:latin typeface="Montserrat" pitchFamily="2" charset="77"/>
              </a:rPr>
              <a:t>Tuning</a:t>
            </a:r>
            <a:r>
              <a:rPr lang="en-US" sz="2400" dirty="0">
                <a:latin typeface="Montserrat" pitchFamily="2" charset="77"/>
              </a:rPr>
              <a:t> (5- fold Cross Validation)</a:t>
            </a:r>
          </a:p>
          <a:p>
            <a:pPr marL="342900" indent="-342900">
              <a:buFont typeface="Arial" panose="020B0604020202020204" pitchFamily="34" charset="0"/>
              <a:buChar char="•"/>
            </a:pPr>
            <a:r>
              <a:rPr lang="en-US" sz="2400" dirty="0">
                <a:latin typeface="Montserrat" pitchFamily="2" charset="77"/>
              </a:rPr>
              <a:t>Dimensionality of Each Hidden Layer</a:t>
            </a:r>
          </a:p>
          <a:p>
            <a:pPr marL="342900" indent="-342900">
              <a:buFont typeface="Arial" panose="020B0604020202020204" pitchFamily="34" charset="0"/>
              <a:buChar char="•"/>
            </a:pPr>
            <a:r>
              <a:rPr lang="en-US" sz="2400" dirty="0">
                <a:latin typeface="Montserrat" pitchFamily="2" charset="77"/>
              </a:rPr>
              <a:t>Dropout Proportion</a:t>
            </a:r>
          </a:p>
          <a:p>
            <a:pPr marL="342900" indent="-342900">
              <a:buFont typeface="Arial" panose="020B0604020202020204" pitchFamily="34" charset="0"/>
              <a:buChar char="•"/>
            </a:pPr>
            <a:r>
              <a:rPr lang="en-US" sz="2400" dirty="0">
                <a:latin typeface="Montserrat" pitchFamily="2" charset="77"/>
              </a:rPr>
              <a:t>Batch Size</a:t>
            </a:r>
          </a:p>
          <a:p>
            <a:pPr marL="342900" indent="-342900">
              <a:buFont typeface="Arial" panose="020B0604020202020204" pitchFamily="34" charset="0"/>
              <a:buChar char="•"/>
            </a:pPr>
            <a:r>
              <a:rPr lang="en-US" sz="2400" dirty="0">
                <a:latin typeface="Montserrat" pitchFamily="2" charset="77"/>
              </a:rPr>
              <a:t>Epochs </a:t>
            </a:r>
          </a:p>
        </p:txBody>
      </p:sp>
      <p:sp>
        <p:nvSpPr>
          <p:cNvPr id="13" name="TextBox 12">
            <a:extLst>
              <a:ext uri="{FF2B5EF4-FFF2-40B4-BE49-F238E27FC236}">
                <a16:creationId xmlns:a16="http://schemas.microsoft.com/office/drawing/2014/main" id="{A80EBB88-38C0-C660-02A8-06CB92958AFC}"/>
              </a:ext>
            </a:extLst>
          </p:cNvPr>
          <p:cNvSpPr txBox="1"/>
          <p:nvPr/>
        </p:nvSpPr>
        <p:spPr>
          <a:xfrm>
            <a:off x="220720" y="3195515"/>
            <a:ext cx="5287025" cy="1569660"/>
          </a:xfrm>
          <a:prstGeom prst="rect">
            <a:avLst/>
          </a:prstGeom>
          <a:noFill/>
          <a:ln>
            <a:solidFill>
              <a:schemeClr val="tx1"/>
            </a:solidFill>
          </a:ln>
        </p:spPr>
        <p:txBody>
          <a:bodyPr wrap="none" rtlCol="0">
            <a:spAutoFit/>
          </a:bodyPr>
          <a:lstStyle/>
          <a:p>
            <a:r>
              <a:rPr lang="en-US" sz="2400" u="sng" dirty="0">
                <a:latin typeface="Montserrat" pitchFamily="2" charset="77"/>
              </a:rPr>
              <a:t>Fixed</a:t>
            </a:r>
            <a:r>
              <a:rPr lang="en-US" sz="2400" dirty="0">
                <a:latin typeface="Montserrat" pitchFamily="2" charset="77"/>
              </a:rPr>
              <a:t> Hyperparameters</a:t>
            </a:r>
          </a:p>
          <a:p>
            <a:pPr marL="342900" indent="-342900">
              <a:buFont typeface="Arial" panose="020B0604020202020204" pitchFamily="34" charset="0"/>
              <a:buChar char="•"/>
            </a:pPr>
            <a:r>
              <a:rPr lang="en-US" sz="2400" dirty="0">
                <a:latin typeface="Montserrat" pitchFamily="2" charset="77"/>
              </a:rPr>
              <a:t>Weight = 12 (Death) : 1 (Survive)</a:t>
            </a:r>
          </a:p>
          <a:p>
            <a:pPr marL="342900" indent="-342900">
              <a:buFont typeface="Arial" panose="020B0604020202020204" pitchFamily="34" charset="0"/>
              <a:buChar char="•"/>
            </a:pPr>
            <a:r>
              <a:rPr lang="en-US" sz="2400" dirty="0">
                <a:latin typeface="Montserrat" pitchFamily="2" charset="77"/>
              </a:rPr>
              <a:t>Learning Rate = 0.001</a:t>
            </a:r>
          </a:p>
          <a:p>
            <a:pPr marL="342900" indent="-342900">
              <a:buFont typeface="Arial" panose="020B0604020202020204" pitchFamily="34" charset="0"/>
              <a:buChar char="•"/>
            </a:pPr>
            <a:r>
              <a:rPr lang="en-US" sz="2400" dirty="0">
                <a:latin typeface="Montserrat" pitchFamily="2" charset="77"/>
              </a:rPr>
              <a:t>Weight Decay = 0.001</a:t>
            </a:r>
          </a:p>
        </p:txBody>
      </p:sp>
      <p:pic>
        <p:nvPicPr>
          <p:cNvPr id="1026" name="Picture 2" descr="生成されたAi, 回路, 頭, 人工知能, ディープラーニング">
            <a:extLst>
              <a:ext uri="{FF2B5EF4-FFF2-40B4-BE49-F238E27FC236}">
                <a16:creationId xmlns:a16="http://schemas.microsoft.com/office/drawing/2014/main" id="{1026D17D-D018-9C85-D982-3464D575CE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33591" y="2081180"/>
            <a:ext cx="3181657" cy="239622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CFB4558-0B00-5576-5716-315B2F7B54EA}"/>
              </a:ext>
            </a:extLst>
          </p:cNvPr>
          <p:cNvSpPr txBox="1"/>
          <p:nvPr/>
        </p:nvSpPr>
        <p:spPr>
          <a:xfrm>
            <a:off x="147151" y="1958254"/>
            <a:ext cx="6568963" cy="1200329"/>
          </a:xfrm>
          <a:prstGeom prst="rect">
            <a:avLst/>
          </a:prstGeom>
          <a:noFill/>
        </p:spPr>
        <p:txBody>
          <a:bodyPr wrap="square">
            <a:spAutoFit/>
          </a:bodyPr>
          <a:lstStyle/>
          <a:p>
            <a:r>
              <a:rPr lang="en-US" sz="2400" dirty="0">
                <a:latin typeface="Montserrat" pitchFamily="2" charset="77"/>
              </a:rPr>
              <a:t>Input layer: 62 Nodes</a:t>
            </a:r>
          </a:p>
          <a:p>
            <a:r>
              <a:rPr lang="en-US" sz="2400" dirty="0">
                <a:latin typeface="Montserrat" pitchFamily="2" charset="77"/>
              </a:rPr>
              <a:t>Optimizer: Adam</a:t>
            </a:r>
          </a:p>
          <a:p>
            <a:r>
              <a:rPr lang="en-US" sz="2400" dirty="0">
                <a:latin typeface="Montserrat" pitchFamily="2" charset="77"/>
              </a:rPr>
              <a:t>Loss Function: Binary Cross-Entropy Loss</a:t>
            </a:r>
          </a:p>
        </p:txBody>
      </p:sp>
    </p:spTree>
    <p:extLst>
      <p:ext uri="{BB962C8B-B14F-4D97-AF65-F5344CB8AC3E}">
        <p14:creationId xmlns:p14="http://schemas.microsoft.com/office/powerpoint/2010/main" val="12446233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4" name="Title 3">
            <a:extLst>
              <a:ext uri="{FF2B5EF4-FFF2-40B4-BE49-F238E27FC236}">
                <a16:creationId xmlns:a16="http://schemas.microsoft.com/office/drawing/2014/main" id="{6DA6A471-25B8-A3E2-487E-11F4236DE005}"/>
              </a:ext>
            </a:extLst>
          </p:cNvPr>
          <p:cNvSpPr>
            <a:spLocks noGrp="1"/>
          </p:cNvSpPr>
          <p:nvPr>
            <p:ph type="ctrTitle"/>
          </p:nvPr>
        </p:nvSpPr>
        <p:spPr>
          <a:xfrm>
            <a:off x="742950" y="200960"/>
            <a:ext cx="8420100" cy="797523"/>
          </a:xfrm>
        </p:spPr>
        <p:txBody>
          <a:bodyPr/>
          <a:lstStyle/>
          <a:p>
            <a:r>
              <a:rPr lang="en-US" dirty="0"/>
              <a:t>Result</a:t>
            </a:r>
          </a:p>
        </p:txBody>
      </p:sp>
      <p:graphicFrame>
        <p:nvGraphicFramePr>
          <p:cNvPr id="3" name="Table 7">
            <a:extLst>
              <a:ext uri="{FF2B5EF4-FFF2-40B4-BE49-F238E27FC236}">
                <a16:creationId xmlns:a16="http://schemas.microsoft.com/office/drawing/2014/main" id="{4F375EE7-B2DB-7E36-448A-9A7FC1E1E523}"/>
              </a:ext>
            </a:extLst>
          </p:cNvPr>
          <p:cNvGraphicFramePr>
            <a:graphicFrameLocks noGrp="1"/>
          </p:cNvGraphicFramePr>
          <p:nvPr>
            <p:extLst>
              <p:ext uri="{D42A27DB-BD31-4B8C-83A1-F6EECF244321}">
                <p14:modId xmlns:p14="http://schemas.microsoft.com/office/powerpoint/2010/main" val="3410415267"/>
              </p:ext>
            </p:extLst>
          </p:nvPr>
        </p:nvGraphicFramePr>
        <p:xfrm>
          <a:off x="148586" y="1188425"/>
          <a:ext cx="9669081" cy="5242560"/>
        </p:xfrm>
        <a:graphic>
          <a:graphicData uri="http://schemas.openxmlformats.org/drawingml/2006/table">
            <a:tbl>
              <a:tblPr firstRow="1" bandRow="1">
                <a:tableStyleId>{668617F7-BD45-45D3-9494-08AB8ACE10ED}</a:tableStyleId>
              </a:tblPr>
              <a:tblGrid>
                <a:gridCol w="5656580">
                  <a:extLst>
                    <a:ext uri="{9D8B030D-6E8A-4147-A177-3AD203B41FA5}">
                      <a16:colId xmlns:a16="http://schemas.microsoft.com/office/drawing/2014/main" val="663187321"/>
                    </a:ext>
                  </a:extLst>
                </a:gridCol>
                <a:gridCol w="1365568">
                  <a:extLst>
                    <a:ext uri="{9D8B030D-6E8A-4147-A177-3AD203B41FA5}">
                      <a16:colId xmlns:a16="http://schemas.microsoft.com/office/drawing/2014/main" val="2371546168"/>
                    </a:ext>
                  </a:extLst>
                </a:gridCol>
                <a:gridCol w="1144840">
                  <a:extLst>
                    <a:ext uri="{9D8B030D-6E8A-4147-A177-3AD203B41FA5}">
                      <a16:colId xmlns:a16="http://schemas.microsoft.com/office/drawing/2014/main" val="3465003086"/>
                    </a:ext>
                  </a:extLst>
                </a:gridCol>
                <a:gridCol w="1502093">
                  <a:extLst>
                    <a:ext uri="{9D8B030D-6E8A-4147-A177-3AD203B41FA5}">
                      <a16:colId xmlns:a16="http://schemas.microsoft.com/office/drawing/2014/main" val="1488682400"/>
                    </a:ext>
                  </a:extLst>
                </a:gridCol>
              </a:tblGrid>
              <a:tr h="370840">
                <a:tc>
                  <a:txBody>
                    <a:bodyPr/>
                    <a:lstStyle/>
                    <a:p>
                      <a:pPr algn="ctr"/>
                      <a:r>
                        <a:rPr lang="en-US" sz="1800" b="1" dirty="0">
                          <a:latin typeface="Montserrat" pitchFamily="2" charset="77"/>
                        </a:rPr>
                        <a:t>Model</a:t>
                      </a:r>
                    </a:p>
                  </a:txBody>
                  <a:tcPr/>
                </a:tc>
                <a:tc>
                  <a:txBody>
                    <a:bodyPr/>
                    <a:lstStyle/>
                    <a:p>
                      <a:pPr algn="ctr"/>
                      <a:r>
                        <a:rPr lang="en-US" sz="1800" b="1" dirty="0">
                          <a:latin typeface="Montserrat" pitchFamily="2" charset="77"/>
                        </a:rPr>
                        <a:t>ROC AUC</a:t>
                      </a:r>
                    </a:p>
                  </a:txBody>
                  <a:tcPr/>
                </a:tc>
                <a:tc>
                  <a:txBody>
                    <a:bodyPr/>
                    <a:lstStyle/>
                    <a:p>
                      <a:pPr algn="ctr"/>
                      <a:r>
                        <a:rPr lang="en-US" sz="1800" b="1" dirty="0">
                          <a:latin typeface="Montserrat" pitchFamily="2" charset="77"/>
                        </a:rPr>
                        <a:t>MCC</a:t>
                      </a:r>
                    </a:p>
                  </a:txBody>
                  <a:tcPr/>
                </a:tc>
                <a:tc>
                  <a:txBody>
                    <a:bodyPr/>
                    <a:lstStyle/>
                    <a:p>
                      <a:pPr algn="ctr"/>
                      <a:r>
                        <a:rPr lang="en-US" sz="1800" b="1" dirty="0">
                          <a:latin typeface="Montserrat" pitchFamily="2" charset="77"/>
                        </a:rPr>
                        <a:t>(Accuracy)</a:t>
                      </a:r>
                      <a:endParaRPr lang="en-US" sz="1800" b="1" baseline="30000" dirty="0">
                        <a:latin typeface="Montserrat" pitchFamily="2" charset="77"/>
                      </a:endParaRPr>
                    </a:p>
                  </a:txBody>
                  <a:tcPr/>
                </a:tc>
                <a:extLst>
                  <a:ext uri="{0D108BD9-81ED-4DB2-BD59-A6C34878D82A}">
                    <a16:rowId xmlns:a16="http://schemas.microsoft.com/office/drawing/2014/main" val="1015312389"/>
                  </a:ext>
                </a:extLst>
              </a:tr>
              <a:tr h="370840">
                <a:tc>
                  <a:txBody>
                    <a:bodyPr/>
                    <a:lstStyle/>
                    <a:p>
                      <a:r>
                        <a:rPr lang="en-US" sz="1800" b="1" dirty="0">
                          <a:latin typeface="Montserrat" pitchFamily="2" charset="77"/>
                        </a:rPr>
                        <a:t>Logistic Regression</a:t>
                      </a:r>
                    </a:p>
                  </a:txBody>
                  <a:tcPr/>
                </a:tc>
                <a:tc>
                  <a:txBody>
                    <a:bodyPr/>
                    <a:lstStyle/>
                    <a:p>
                      <a:pPr algn="ctr"/>
                      <a:r>
                        <a:rPr lang="en-US" sz="1800" dirty="0">
                          <a:latin typeface="Montserrat" pitchFamily="2" charset="77"/>
                        </a:rPr>
                        <a:t>0.836</a:t>
                      </a:r>
                    </a:p>
                  </a:txBody>
                  <a:tcPr/>
                </a:tc>
                <a:tc>
                  <a:txBody>
                    <a:bodyPr/>
                    <a:lstStyle/>
                    <a:p>
                      <a:pPr algn="ctr"/>
                      <a:r>
                        <a:rPr lang="en-US" sz="1800" dirty="0">
                          <a:latin typeface="Montserrat" pitchFamily="2" charset="77"/>
                        </a:rPr>
                        <a:t>0.275</a:t>
                      </a:r>
                    </a:p>
                  </a:txBody>
                  <a:tcPr/>
                </a:tc>
                <a:tc>
                  <a:txBody>
                    <a:bodyPr/>
                    <a:lstStyle/>
                    <a:p>
                      <a:pPr algn="ctr"/>
                      <a:r>
                        <a:rPr lang="en-US" sz="1800" dirty="0">
                          <a:latin typeface="Montserrat" pitchFamily="2" charset="77"/>
                        </a:rPr>
                        <a:t>0.919</a:t>
                      </a:r>
                    </a:p>
                  </a:txBody>
                  <a:tcPr/>
                </a:tc>
                <a:extLst>
                  <a:ext uri="{0D108BD9-81ED-4DB2-BD59-A6C34878D82A}">
                    <a16:rowId xmlns:a16="http://schemas.microsoft.com/office/drawing/2014/main" val="2935571256"/>
                  </a:ext>
                </a:extLst>
              </a:tr>
              <a:tr h="370840">
                <a:tc>
                  <a:txBody>
                    <a:bodyPr/>
                    <a:lstStyle/>
                    <a:p>
                      <a:r>
                        <a:rPr lang="en-US" sz="1800" b="1" dirty="0">
                          <a:latin typeface="Montserrat" pitchFamily="2" charset="77"/>
                        </a:rPr>
                        <a:t>Random Forests</a:t>
                      </a:r>
                    </a:p>
                  </a:txBody>
                  <a:tcPr/>
                </a:tc>
                <a:tc>
                  <a:txBody>
                    <a:bodyPr/>
                    <a:lstStyle/>
                    <a:p>
                      <a:pPr algn="ctr"/>
                      <a:r>
                        <a:rPr lang="en-US" sz="1800" dirty="0">
                          <a:latin typeface="Montserrat" pitchFamily="2" charset="77"/>
                        </a:rPr>
                        <a:t>0.849</a:t>
                      </a:r>
                    </a:p>
                  </a:txBody>
                  <a:tcPr/>
                </a:tc>
                <a:tc>
                  <a:txBody>
                    <a:bodyPr/>
                    <a:lstStyle/>
                    <a:p>
                      <a:pPr algn="ctr"/>
                      <a:r>
                        <a:rPr lang="en-US" sz="1800" dirty="0">
                          <a:latin typeface="Montserrat" pitchFamily="2" charset="77"/>
                        </a:rPr>
                        <a:t>0.291</a:t>
                      </a:r>
                    </a:p>
                  </a:txBody>
                  <a:tcPr/>
                </a:tc>
                <a:tc>
                  <a:txBody>
                    <a:bodyPr/>
                    <a:lstStyle/>
                    <a:p>
                      <a:pPr algn="ctr"/>
                      <a:r>
                        <a:rPr lang="en-US" sz="1800" dirty="0">
                          <a:latin typeface="Montserrat" pitchFamily="2" charset="77"/>
                        </a:rPr>
                        <a:t>0.922</a:t>
                      </a:r>
                    </a:p>
                  </a:txBody>
                  <a:tcPr/>
                </a:tc>
                <a:extLst>
                  <a:ext uri="{0D108BD9-81ED-4DB2-BD59-A6C34878D82A}">
                    <a16:rowId xmlns:a16="http://schemas.microsoft.com/office/drawing/2014/main" val="2646298747"/>
                  </a:ext>
                </a:extLst>
              </a:tr>
              <a:tr h="370840">
                <a:tc>
                  <a:txBody>
                    <a:bodyPr/>
                    <a:lstStyle/>
                    <a:p>
                      <a:r>
                        <a:rPr lang="en-US" sz="1800" b="1" dirty="0">
                          <a:latin typeface="Montserrat" pitchFamily="2" charset="77"/>
                        </a:rPr>
                        <a:t>Gradient Boosting</a:t>
                      </a:r>
                    </a:p>
                  </a:txBody>
                  <a:tcPr/>
                </a:tc>
                <a:tc>
                  <a:txBody>
                    <a:bodyPr/>
                    <a:lstStyle/>
                    <a:p>
                      <a:pPr algn="ctr"/>
                      <a:r>
                        <a:rPr lang="en-US" sz="1800" dirty="0">
                          <a:latin typeface="Montserrat" pitchFamily="2" charset="77"/>
                        </a:rPr>
                        <a:t>0.856</a:t>
                      </a:r>
                    </a:p>
                  </a:txBody>
                  <a:tcPr/>
                </a:tc>
                <a:tc>
                  <a:txBody>
                    <a:bodyPr/>
                    <a:lstStyle/>
                    <a:p>
                      <a:pPr algn="ctr"/>
                      <a:r>
                        <a:rPr lang="en-US" sz="1800" dirty="0">
                          <a:latin typeface="Montserrat" pitchFamily="2" charset="77"/>
                        </a:rPr>
                        <a:t>0.288</a:t>
                      </a:r>
                    </a:p>
                  </a:txBody>
                  <a:tcPr/>
                </a:tc>
                <a:tc>
                  <a:txBody>
                    <a:bodyPr/>
                    <a:lstStyle/>
                    <a:p>
                      <a:pPr algn="ctr"/>
                      <a:r>
                        <a:rPr lang="en-US" sz="1800" dirty="0">
                          <a:latin typeface="Montserrat" pitchFamily="2" charset="77"/>
                        </a:rPr>
                        <a:t>0.922</a:t>
                      </a:r>
                    </a:p>
                  </a:txBody>
                  <a:tcPr/>
                </a:tc>
                <a:extLst>
                  <a:ext uri="{0D108BD9-81ED-4DB2-BD59-A6C34878D82A}">
                    <a16:rowId xmlns:a16="http://schemas.microsoft.com/office/drawing/2014/main" val="3820898555"/>
                  </a:ext>
                </a:extLst>
              </a:tr>
              <a:tr h="370840">
                <a:tc>
                  <a:txBody>
                    <a:bodyPr/>
                    <a:lstStyle/>
                    <a:p>
                      <a:r>
                        <a:rPr lang="en-US" sz="1800" b="1" dirty="0">
                          <a:latin typeface="Montserrat" pitchFamily="2" charset="77"/>
                        </a:rPr>
                        <a:t>GAM (</a:t>
                      </a:r>
                      <a:r>
                        <a:rPr lang="en-US" sz="1800" b="1" i="0" u="none" strike="noStrike" cap="none" dirty="0">
                          <a:solidFill>
                            <a:srgbClr val="000000"/>
                          </a:solidFill>
                          <a:effectLst/>
                          <a:latin typeface="Montserrat" pitchFamily="2" charset="77"/>
                          <a:ea typeface="Arial"/>
                          <a:cs typeface="Arial"/>
                          <a:sym typeface="Arial"/>
                        </a:rPr>
                        <a:t>Generalized Additive Model)</a:t>
                      </a:r>
                      <a:endParaRPr lang="en-US" sz="1800" b="1" dirty="0">
                        <a:latin typeface="Montserrat" pitchFamily="2" charset="77"/>
                      </a:endParaRPr>
                    </a:p>
                  </a:txBody>
                  <a:tcPr/>
                </a:tc>
                <a:tc>
                  <a:txBody>
                    <a:bodyPr/>
                    <a:lstStyle/>
                    <a:p>
                      <a:pPr algn="ctr"/>
                      <a:r>
                        <a:rPr lang="en-US" sz="1800" b="1" u="sng" dirty="0">
                          <a:latin typeface="Montserrat" pitchFamily="2" charset="77"/>
                        </a:rPr>
                        <a:t>0.856</a:t>
                      </a:r>
                    </a:p>
                  </a:txBody>
                  <a:tcPr/>
                </a:tc>
                <a:tc>
                  <a:txBody>
                    <a:bodyPr/>
                    <a:lstStyle/>
                    <a:p>
                      <a:pPr algn="ctr"/>
                      <a:r>
                        <a:rPr lang="en-US" sz="1800" b="0" u="none" dirty="0">
                          <a:latin typeface="Montserrat" pitchFamily="2" charset="77"/>
                        </a:rPr>
                        <a:t>0.328</a:t>
                      </a:r>
                    </a:p>
                  </a:txBody>
                  <a:tcPr/>
                </a:tc>
                <a:tc>
                  <a:txBody>
                    <a:bodyPr/>
                    <a:lstStyle/>
                    <a:p>
                      <a:pPr algn="ctr"/>
                      <a:r>
                        <a:rPr lang="en-US" sz="1800" dirty="0">
                          <a:latin typeface="Montserrat" pitchFamily="2" charset="77"/>
                        </a:rPr>
                        <a:t>0.922</a:t>
                      </a:r>
                    </a:p>
                  </a:txBody>
                  <a:tcPr/>
                </a:tc>
                <a:extLst>
                  <a:ext uri="{0D108BD9-81ED-4DB2-BD59-A6C34878D82A}">
                    <a16:rowId xmlns:a16="http://schemas.microsoft.com/office/drawing/2014/main" val="659369446"/>
                  </a:ext>
                </a:extLst>
              </a:tr>
              <a:tr h="370840">
                <a:tc>
                  <a:txBody>
                    <a:bodyPr/>
                    <a:lstStyle/>
                    <a:p>
                      <a:r>
                        <a:rPr lang="en-US" sz="1800" b="1" dirty="0">
                          <a:latin typeface="Montserrat" pitchFamily="2" charset="77"/>
                        </a:rPr>
                        <a:t>Support Vector Machine</a:t>
                      </a:r>
                    </a:p>
                  </a:txBody>
                  <a:tcPr/>
                </a:tc>
                <a:tc>
                  <a:txBody>
                    <a:bodyPr/>
                    <a:lstStyle/>
                    <a:p>
                      <a:pPr algn="ctr"/>
                      <a:r>
                        <a:rPr lang="en-US" sz="1800" b="0" u="none" dirty="0">
                          <a:latin typeface="Montserrat" pitchFamily="2" charset="77"/>
                        </a:rPr>
                        <a:t>0.708</a:t>
                      </a:r>
                    </a:p>
                  </a:txBody>
                  <a:tcPr/>
                </a:tc>
                <a:tc>
                  <a:txBody>
                    <a:bodyPr/>
                    <a:lstStyle/>
                    <a:p>
                      <a:pPr algn="ctr"/>
                      <a:r>
                        <a:rPr lang="en-US" sz="1800" b="0" u="none" dirty="0">
                          <a:latin typeface="Montserrat" pitchFamily="2" charset="77"/>
                        </a:rPr>
                        <a:t>0.203</a:t>
                      </a:r>
                    </a:p>
                  </a:txBody>
                  <a:tcPr/>
                </a:tc>
                <a:tc>
                  <a:txBody>
                    <a:bodyPr/>
                    <a:lstStyle/>
                    <a:p>
                      <a:pPr algn="ctr"/>
                      <a:r>
                        <a:rPr lang="en-US" sz="1800" b="0" i="0" u="none" strike="noStrike" cap="none" dirty="0">
                          <a:solidFill>
                            <a:srgbClr val="000000"/>
                          </a:solidFill>
                          <a:effectLst/>
                          <a:latin typeface="Montserrat" pitchFamily="2" charset="77"/>
                          <a:ea typeface="Arial"/>
                          <a:cs typeface="Arial"/>
                          <a:sym typeface="Arial"/>
                        </a:rPr>
                        <a:t>0.9182</a:t>
                      </a:r>
                      <a:endParaRPr lang="en-US" sz="1800" dirty="0">
                        <a:latin typeface="Montserrat" pitchFamily="2" charset="77"/>
                      </a:endParaRPr>
                    </a:p>
                  </a:txBody>
                  <a:tcPr/>
                </a:tc>
                <a:extLst>
                  <a:ext uri="{0D108BD9-81ED-4DB2-BD59-A6C34878D82A}">
                    <a16:rowId xmlns:a16="http://schemas.microsoft.com/office/drawing/2014/main" val="882121228"/>
                  </a:ext>
                </a:extLst>
              </a:tr>
              <a:tr h="370840">
                <a:tc>
                  <a:txBody>
                    <a:bodyPr/>
                    <a:lstStyle/>
                    <a:p>
                      <a:r>
                        <a:rPr lang="en-US" sz="1800" b="1" dirty="0">
                          <a:latin typeface="Montserrat" pitchFamily="2" charset="77"/>
                        </a:rPr>
                        <a:t>Shallow Networks </a:t>
                      </a:r>
                      <a:r>
                        <a:rPr lang="en-US" sz="1800" b="1" i="0" u="none" strike="noStrike" cap="none" dirty="0">
                          <a:solidFill>
                            <a:srgbClr val="000000"/>
                          </a:solidFill>
                          <a:effectLst/>
                          <a:latin typeface="Montserrat" pitchFamily="2" charset="77"/>
                          <a:ea typeface="Arial"/>
                          <a:cs typeface="Arial"/>
                          <a:sym typeface="Arial"/>
                        </a:rPr>
                        <a:t>(Hidden Layer = 1)</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0" i="0" u="none" strike="noStrike" cap="none" dirty="0">
                          <a:solidFill>
                            <a:srgbClr val="000000"/>
                          </a:solidFill>
                          <a:effectLst/>
                          <a:latin typeface="Montserrat" pitchFamily="2" charset="77"/>
                          <a:ea typeface="Arial"/>
                          <a:cs typeface="Arial"/>
                          <a:sym typeface="Arial"/>
                        </a:rPr>
                        <a:t>Dimensionality: Layer 1 = 16),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0" i="0" u="none" strike="noStrike" cap="none" dirty="0">
                          <a:solidFill>
                            <a:srgbClr val="000000"/>
                          </a:solidFill>
                          <a:effectLst/>
                          <a:latin typeface="Montserrat" pitchFamily="2" charset="77"/>
                          <a:ea typeface="Arial"/>
                          <a:cs typeface="Arial"/>
                          <a:sym typeface="Arial"/>
                        </a:rPr>
                        <a:t>Dropout Prob = 0.3, Batch Size = 32, Epochs =20</a:t>
                      </a:r>
                      <a:endParaRPr lang="en-US" sz="1800" dirty="0">
                        <a:latin typeface="Montserrat" pitchFamily="2" charset="77"/>
                      </a:endParaRPr>
                    </a:p>
                  </a:txBody>
                  <a:tcPr/>
                </a:tc>
                <a:tc>
                  <a:txBody>
                    <a:bodyPr/>
                    <a:lstStyle/>
                    <a:p>
                      <a:pPr algn="ctr"/>
                      <a:r>
                        <a:rPr lang="en-US" sz="1800" dirty="0">
                          <a:latin typeface="Montserrat" pitchFamily="2" charset="77"/>
                        </a:rPr>
                        <a:t>0.830</a:t>
                      </a:r>
                    </a:p>
                  </a:txBody>
                  <a:tcPr/>
                </a:tc>
                <a:tc>
                  <a:txBody>
                    <a:bodyPr/>
                    <a:lstStyle/>
                    <a:p>
                      <a:pPr algn="ctr"/>
                      <a:r>
                        <a:rPr lang="en-US" sz="1800" b="1" u="sng" dirty="0">
                          <a:latin typeface="Montserrat" pitchFamily="2" charset="77"/>
                        </a:rPr>
                        <a:t>0.341</a:t>
                      </a:r>
                    </a:p>
                  </a:txBody>
                  <a:tcPr/>
                </a:tc>
                <a:tc>
                  <a:txBody>
                    <a:bodyPr/>
                    <a:lstStyle/>
                    <a:p>
                      <a:pPr algn="ctr"/>
                      <a:r>
                        <a:rPr lang="en-US" sz="1800" dirty="0">
                          <a:latin typeface="Montserrat" pitchFamily="2" charset="77"/>
                        </a:rPr>
                        <a:t>0.808</a:t>
                      </a:r>
                    </a:p>
                  </a:txBody>
                  <a:tcPr/>
                </a:tc>
                <a:extLst>
                  <a:ext uri="{0D108BD9-81ED-4DB2-BD59-A6C34878D82A}">
                    <a16:rowId xmlns:a16="http://schemas.microsoft.com/office/drawing/2014/main" val="202075431"/>
                  </a:ext>
                </a:extLst>
              </a:tr>
              <a:tr h="370840">
                <a:tc>
                  <a:txBody>
                    <a:bodyPr/>
                    <a:lstStyle/>
                    <a:p>
                      <a:r>
                        <a:rPr lang="en-US" sz="1800" b="1" dirty="0">
                          <a:latin typeface="Montserrat" pitchFamily="2" charset="77"/>
                        </a:rPr>
                        <a:t>Deep Networks </a:t>
                      </a:r>
                      <a:r>
                        <a:rPr lang="en-US" sz="1800" b="1" i="0" u="none" strike="noStrike" cap="none" dirty="0">
                          <a:solidFill>
                            <a:srgbClr val="000000"/>
                          </a:solidFill>
                          <a:effectLst/>
                          <a:latin typeface="Montserrat" pitchFamily="2" charset="77"/>
                          <a:ea typeface="Arial"/>
                          <a:cs typeface="Arial"/>
                          <a:sym typeface="Arial"/>
                        </a:rPr>
                        <a:t>(Hidden Layer = 2)</a:t>
                      </a:r>
                    </a:p>
                    <a:p>
                      <a:r>
                        <a:rPr lang="en-US" sz="1800" b="0" i="0" u="none" strike="noStrike" cap="none" dirty="0">
                          <a:solidFill>
                            <a:srgbClr val="000000"/>
                          </a:solidFill>
                          <a:effectLst/>
                          <a:latin typeface="Montserrat" pitchFamily="2" charset="77"/>
                          <a:ea typeface="Arial"/>
                          <a:cs typeface="Arial"/>
                          <a:sym typeface="Arial"/>
                        </a:rPr>
                        <a:t>Dimensionality: Layer 1 = 32, Layer 2 = 16</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0" i="0" u="none" strike="noStrike" cap="none" dirty="0">
                          <a:solidFill>
                            <a:srgbClr val="000000"/>
                          </a:solidFill>
                          <a:effectLst/>
                          <a:latin typeface="Montserrat" pitchFamily="2" charset="77"/>
                          <a:ea typeface="Arial"/>
                          <a:cs typeface="Arial"/>
                          <a:sym typeface="Arial"/>
                        </a:rPr>
                        <a:t>Dropout Prob = 0.3, Batch Size = 32, Epochs =20</a:t>
                      </a:r>
                      <a:endParaRPr lang="en-US" sz="1800" dirty="0">
                        <a:latin typeface="Montserrat" pitchFamily="2" charset="77"/>
                      </a:endParaRPr>
                    </a:p>
                  </a:txBody>
                  <a:tcPr/>
                </a:tc>
                <a:tc>
                  <a:txBody>
                    <a:bodyPr/>
                    <a:lstStyle/>
                    <a:p>
                      <a:pPr algn="ctr"/>
                      <a:r>
                        <a:rPr lang="en-US" sz="1800" dirty="0">
                          <a:latin typeface="Montserrat" pitchFamily="2" charset="77"/>
                        </a:rPr>
                        <a:t>0.819</a:t>
                      </a:r>
                    </a:p>
                  </a:txBody>
                  <a:tcPr/>
                </a:tc>
                <a:tc>
                  <a:txBody>
                    <a:bodyPr/>
                    <a:lstStyle/>
                    <a:p>
                      <a:pPr algn="ctr"/>
                      <a:r>
                        <a:rPr lang="en-US" sz="1800" dirty="0">
                          <a:latin typeface="Montserrat" pitchFamily="2" charset="77"/>
                        </a:rPr>
                        <a:t>0.339</a:t>
                      </a:r>
                    </a:p>
                  </a:txBody>
                  <a:tcPr/>
                </a:tc>
                <a:tc>
                  <a:txBody>
                    <a:bodyPr/>
                    <a:lstStyle/>
                    <a:p>
                      <a:pPr algn="ctr"/>
                      <a:r>
                        <a:rPr lang="en-US" sz="1800" dirty="0">
                          <a:latin typeface="Montserrat" pitchFamily="2" charset="77"/>
                        </a:rPr>
                        <a:t>0.816</a:t>
                      </a:r>
                    </a:p>
                  </a:txBody>
                  <a:tcPr/>
                </a:tc>
                <a:extLst>
                  <a:ext uri="{0D108BD9-81ED-4DB2-BD59-A6C34878D82A}">
                    <a16:rowId xmlns:a16="http://schemas.microsoft.com/office/drawing/2014/main" val="3441573714"/>
                  </a:ext>
                </a:extLst>
              </a:tr>
              <a:tr h="370840">
                <a:tc>
                  <a:txBody>
                    <a:bodyPr/>
                    <a:lstStyle/>
                    <a:p>
                      <a:r>
                        <a:rPr lang="en-US" sz="1800" b="1" dirty="0">
                          <a:latin typeface="Montserrat" pitchFamily="2" charset="77"/>
                        </a:rPr>
                        <a:t>Deep Networks (Hidden Layer = 5)</a:t>
                      </a:r>
                    </a:p>
                    <a:p>
                      <a:r>
                        <a:rPr lang="en-US" sz="1800" b="0" i="0" u="none" strike="noStrike" cap="none" dirty="0">
                          <a:solidFill>
                            <a:srgbClr val="000000"/>
                          </a:solidFill>
                          <a:effectLst/>
                          <a:latin typeface="Montserrat" pitchFamily="2" charset="77"/>
                          <a:ea typeface="Arial"/>
                          <a:cs typeface="Arial"/>
                          <a:sym typeface="Arial"/>
                        </a:rPr>
                        <a:t>Dimensionality: Layer 1 = 64, Layer 2 = 64, </a:t>
                      </a:r>
                    </a:p>
                    <a:p>
                      <a:r>
                        <a:rPr lang="en-US" sz="1800" b="0" i="0" u="none" strike="noStrike" cap="none" dirty="0">
                          <a:solidFill>
                            <a:srgbClr val="000000"/>
                          </a:solidFill>
                          <a:effectLst/>
                          <a:latin typeface="Montserrat" pitchFamily="2" charset="77"/>
                          <a:ea typeface="Arial"/>
                          <a:cs typeface="Arial"/>
                          <a:sym typeface="Arial"/>
                        </a:rPr>
                        <a:t>Layer 3 = 32, Layer 4 = 16, Layer 5 = 8</a:t>
                      </a:r>
                      <a:r>
                        <a:rPr lang="en-US" sz="1800" dirty="0">
                          <a:latin typeface="Montserrat" pitchFamily="2" charset="77"/>
                        </a:rPr>
                        <a: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0" i="0" u="none" strike="noStrike" cap="none" dirty="0">
                          <a:solidFill>
                            <a:srgbClr val="000000"/>
                          </a:solidFill>
                          <a:effectLst/>
                          <a:latin typeface="Montserrat" pitchFamily="2" charset="77"/>
                          <a:ea typeface="Arial"/>
                          <a:cs typeface="Arial"/>
                          <a:sym typeface="Arial"/>
                        </a:rPr>
                        <a:t>Dropout Prob = 0.3, Batch Size = 16, Epochs =5</a:t>
                      </a:r>
                      <a:endParaRPr lang="en-US" sz="1800" dirty="0">
                        <a:latin typeface="Montserrat" pitchFamily="2" charset="77"/>
                      </a:endParaRPr>
                    </a:p>
                  </a:txBody>
                  <a:tcPr/>
                </a:tc>
                <a:tc>
                  <a:txBody>
                    <a:bodyPr/>
                    <a:lstStyle/>
                    <a:p>
                      <a:pPr algn="ctr"/>
                      <a:r>
                        <a:rPr lang="en-US" sz="1800" dirty="0">
                          <a:latin typeface="Montserrat" pitchFamily="2" charset="77"/>
                        </a:rPr>
                        <a:t>0.789</a:t>
                      </a:r>
                    </a:p>
                  </a:txBody>
                  <a:tcPr/>
                </a:tc>
                <a:tc>
                  <a:txBody>
                    <a:bodyPr/>
                    <a:lstStyle/>
                    <a:p>
                      <a:pPr algn="ctr"/>
                      <a:r>
                        <a:rPr lang="en-US" sz="1800" dirty="0">
                          <a:latin typeface="Montserrat" pitchFamily="2" charset="77"/>
                        </a:rPr>
                        <a:t>0.294</a:t>
                      </a:r>
                    </a:p>
                  </a:txBody>
                  <a:tcPr/>
                </a:tc>
                <a:tc>
                  <a:txBody>
                    <a:bodyPr/>
                    <a:lstStyle/>
                    <a:p>
                      <a:pPr algn="ctr"/>
                      <a:r>
                        <a:rPr lang="en-US" sz="1800" dirty="0">
                          <a:latin typeface="Montserrat" pitchFamily="2" charset="77"/>
                        </a:rPr>
                        <a:t>0.737</a:t>
                      </a:r>
                    </a:p>
                  </a:txBody>
                  <a:tcPr/>
                </a:tc>
                <a:extLst>
                  <a:ext uri="{0D108BD9-81ED-4DB2-BD59-A6C34878D82A}">
                    <a16:rowId xmlns:a16="http://schemas.microsoft.com/office/drawing/2014/main" val="738707298"/>
                  </a:ext>
                </a:extLst>
              </a:tr>
            </a:tbl>
          </a:graphicData>
        </a:graphic>
      </p:graphicFrame>
    </p:spTree>
    <p:extLst>
      <p:ext uri="{BB962C8B-B14F-4D97-AF65-F5344CB8AC3E}">
        <p14:creationId xmlns:p14="http://schemas.microsoft.com/office/powerpoint/2010/main" val="25849747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3BAAEB3-0781-BF1D-6A5F-1FEB907C3001}"/>
              </a:ext>
            </a:extLst>
          </p:cNvPr>
          <p:cNvSpPr txBox="1"/>
          <p:nvPr/>
        </p:nvSpPr>
        <p:spPr>
          <a:xfrm>
            <a:off x="291569" y="3576143"/>
            <a:ext cx="4721866" cy="461665"/>
          </a:xfrm>
          <a:prstGeom prst="rect">
            <a:avLst/>
          </a:prstGeom>
          <a:noFill/>
        </p:spPr>
        <p:txBody>
          <a:bodyPr wrap="square">
            <a:spAutoFit/>
          </a:bodyPr>
          <a:lstStyle/>
          <a:p>
            <a:r>
              <a:rPr lang="en-US" sz="2400" dirty="0">
                <a:latin typeface="Montserrat" pitchFamily="2" charset="77"/>
              </a:rPr>
              <a:t>Deep Networks (Layers = 2)</a:t>
            </a:r>
          </a:p>
        </p:txBody>
      </p:sp>
      <p:sp>
        <p:nvSpPr>
          <p:cNvPr id="7" name="Title 3">
            <a:extLst>
              <a:ext uri="{FF2B5EF4-FFF2-40B4-BE49-F238E27FC236}">
                <a16:creationId xmlns:a16="http://schemas.microsoft.com/office/drawing/2014/main" id="{16075715-2EF5-4D6E-2B61-94373912D491}"/>
              </a:ext>
            </a:extLst>
          </p:cNvPr>
          <p:cNvSpPr>
            <a:spLocks noGrp="1"/>
          </p:cNvSpPr>
          <p:nvPr>
            <p:ph type="ctrTitle"/>
          </p:nvPr>
        </p:nvSpPr>
        <p:spPr>
          <a:xfrm>
            <a:off x="627336" y="916186"/>
            <a:ext cx="4210050" cy="1596310"/>
          </a:xfrm>
        </p:spPr>
        <p:txBody>
          <a:bodyPr/>
          <a:lstStyle/>
          <a:p>
            <a:r>
              <a:rPr lang="en-US" dirty="0"/>
              <a:t>Learning</a:t>
            </a:r>
            <a:r>
              <a:rPr lang="ja-JP" altLang="en-US"/>
              <a:t> </a:t>
            </a:r>
            <a:br>
              <a:rPr lang="en-US" altLang="ja-JP" dirty="0"/>
            </a:br>
            <a:r>
              <a:rPr lang="en-US" altLang="ja-JP" dirty="0"/>
              <a:t>Curve</a:t>
            </a:r>
            <a:endParaRPr lang="en-US" dirty="0"/>
          </a:p>
        </p:txBody>
      </p:sp>
      <p:sp>
        <p:nvSpPr>
          <p:cNvPr id="9" name="TextBox 8">
            <a:extLst>
              <a:ext uri="{FF2B5EF4-FFF2-40B4-BE49-F238E27FC236}">
                <a16:creationId xmlns:a16="http://schemas.microsoft.com/office/drawing/2014/main" id="{8C086BD5-9029-EEBF-F8DA-F8265CB0BD24}"/>
              </a:ext>
            </a:extLst>
          </p:cNvPr>
          <p:cNvSpPr txBox="1"/>
          <p:nvPr/>
        </p:nvSpPr>
        <p:spPr>
          <a:xfrm>
            <a:off x="5973161" y="209067"/>
            <a:ext cx="3321270" cy="461665"/>
          </a:xfrm>
          <a:prstGeom prst="rect">
            <a:avLst/>
          </a:prstGeom>
          <a:noFill/>
        </p:spPr>
        <p:txBody>
          <a:bodyPr wrap="square">
            <a:spAutoFit/>
          </a:bodyPr>
          <a:lstStyle/>
          <a:p>
            <a:r>
              <a:rPr lang="en-US" sz="2400" dirty="0">
                <a:latin typeface="Montserrat" pitchFamily="2" charset="77"/>
              </a:rPr>
              <a:t>Shallow Networks</a:t>
            </a:r>
          </a:p>
        </p:txBody>
      </p:sp>
      <p:sp>
        <p:nvSpPr>
          <p:cNvPr id="13" name="TextBox 12">
            <a:extLst>
              <a:ext uri="{FF2B5EF4-FFF2-40B4-BE49-F238E27FC236}">
                <a16:creationId xmlns:a16="http://schemas.microsoft.com/office/drawing/2014/main" id="{EBC9F16B-C1BA-52F5-296A-EFEF813C5C6D}"/>
              </a:ext>
            </a:extLst>
          </p:cNvPr>
          <p:cNvSpPr txBox="1"/>
          <p:nvPr/>
        </p:nvSpPr>
        <p:spPr>
          <a:xfrm>
            <a:off x="5272863" y="3544962"/>
            <a:ext cx="4721866" cy="461665"/>
          </a:xfrm>
          <a:prstGeom prst="rect">
            <a:avLst/>
          </a:prstGeom>
          <a:noFill/>
        </p:spPr>
        <p:txBody>
          <a:bodyPr wrap="square">
            <a:spAutoFit/>
          </a:bodyPr>
          <a:lstStyle/>
          <a:p>
            <a:r>
              <a:rPr lang="en-US" sz="2400" dirty="0">
                <a:latin typeface="Montserrat" pitchFamily="2" charset="77"/>
              </a:rPr>
              <a:t>Deep Networks (Layers = 5)</a:t>
            </a:r>
          </a:p>
        </p:txBody>
      </p:sp>
      <p:pic>
        <p:nvPicPr>
          <p:cNvPr id="2" name="Picture 1">
            <a:extLst>
              <a:ext uri="{FF2B5EF4-FFF2-40B4-BE49-F238E27FC236}">
                <a16:creationId xmlns:a16="http://schemas.microsoft.com/office/drawing/2014/main" id="{5B22DCCE-81DF-BC18-2565-B994E6C34AC7}"/>
              </a:ext>
            </a:extLst>
          </p:cNvPr>
          <p:cNvPicPr>
            <a:picLocks noChangeAspect="1"/>
          </p:cNvPicPr>
          <p:nvPr/>
        </p:nvPicPr>
        <p:blipFill>
          <a:blip r:embed="rId3"/>
          <a:stretch>
            <a:fillRect/>
          </a:stretch>
        </p:blipFill>
        <p:spPr>
          <a:xfrm>
            <a:off x="5010417" y="712468"/>
            <a:ext cx="4783694" cy="2716532"/>
          </a:xfrm>
          <a:prstGeom prst="rect">
            <a:avLst/>
          </a:prstGeom>
        </p:spPr>
      </p:pic>
      <p:pic>
        <p:nvPicPr>
          <p:cNvPr id="3" name="Picture 2">
            <a:extLst>
              <a:ext uri="{FF2B5EF4-FFF2-40B4-BE49-F238E27FC236}">
                <a16:creationId xmlns:a16="http://schemas.microsoft.com/office/drawing/2014/main" id="{BDE84DA1-8441-6209-9574-D5A9B6F6813E}"/>
              </a:ext>
            </a:extLst>
          </p:cNvPr>
          <p:cNvPicPr>
            <a:picLocks noChangeAspect="1"/>
          </p:cNvPicPr>
          <p:nvPr/>
        </p:nvPicPr>
        <p:blipFill>
          <a:blip r:embed="rId4"/>
          <a:stretch>
            <a:fillRect/>
          </a:stretch>
        </p:blipFill>
        <p:spPr>
          <a:xfrm>
            <a:off x="129776" y="4067506"/>
            <a:ext cx="4707610" cy="2673326"/>
          </a:xfrm>
          <a:prstGeom prst="rect">
            <a:avLst/>
          </a:prstGeom>
        </p:spPr>
      </p:pic>
    </p:spTree>
    <p:extLst>
      <p:ext uri="{BB962C8B-B14F-4D97-AF65-F5344CB8AC3E}">
        <p14:creationId xmlns:p14="http://schemas.microsoft.com/office/powerpoint/2010/main" val="1024350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580111" y="150311"/>
            <a:ext cx="7772400" cy="818229"/>
          </a:xfrm>
          <a:prstGeom prst="rect">
            <a:avLst/>
          </a:prstGeom>
        </p:spPr>
        <p:txBody>
          <a:bodyPr spcFirstLastPara="1" wrap="square" lIns="0" tIns="0" rIns="0" bIns="0" anchor="b" anchorCtr="0">
            <a:noAutofit/>
          </a:bodyPr>
          <a:lstStyle/>
          <a:p>
            <a:r>
              <a:rPr lang="en-US" dirty="0"/>
              <a:t>Summary (Results) </a:t>
            </a:r>
            <a:endParaRPr dirty="0"/>
          </a:p>
        </p:txBody>
      </p:sp>
      <p:sp>
        <p:nvSpPr>
          <p:cNvPr id="7" name="Subtitle 2">
            <a:extLst>
              <a:ext uri="{FF2B5EF4-FFF2-40B4-BE49-F238E27FC236}">
                <a16:creationId xmlns:a16="http://schemas.microsoft.com/office/drawing/2014/main" id="{180F2A51-C018-F115-3A79-D61D9A0EA3AD}"/>
              </a:ext>
            </a:extLst>
          </p:cNvPr>
          <p:cNvSpPr>
            <a:spLocks noGrp="1"/>
          </p:cNvSpPr>
          <p:nvPr>
            <p:ph type="subTitle" idx="1"/>
          </p:nvPr>
        </p:nvSpPr>
        <p:spPr>
          <a:xfrm>
            <a:off x="387350" y="1206501"/>
            <a:ext cx="9313698" cy="4927599"/>
          </a:xfrm>
        </p:spPr>
        <p:txBody>
          <a:bodyPr/>
          <a:lstStyle/>
          <a:p>
            <a:pPr marL="76200" indent="0"/>
            <a:endParaRPr lang="en-US" dirty="0"/>
          </a:p>
          <a:p>
            <a:pPr marL="533400" indent="-457200">
              <a:buFont typeface="+mj-lt"/>
              <a:buAutoNum type="arabicPeriod"/>
            </a:pPr>
            <a:r>
              <a:rPr lang="en-US" sz="3200" dirty="0">
                <a:solidFill>
                  <a:srgbClr val="FFFF00"/>
                </a:solidFill>
              </a:rPr>
              <a:t>The results of the comparison between classical machine learning models and deep learning showed that the Generalized Additive Model (GAM) performed best (ROC AUC=0.856, MCC = 0.328).</a:t>
            </a:r>
          </a:p>
          <a:p>
            <a:pPr marL="533400" indent="-457200">
              <a:buFont typeface="+mj-lt"/>
              <a:buAutoNum type="arabicPeriod"/>
            </a:pPr>
            <a:endParaRPr lang="en-US" sz="3200" dirty="0"/>
          </a:p>
          <a:p>
            <a:pPr marL="533400" indent="-457200">
              <a:buFont typeface="+mj-lt"/>
              <a:buAutoNum type="arabicPeriod"/>
            </a:pPr>
            <a:r>
              <a:rPr lang="en-US" sz="3200" dirty="0">
                <a:solidFill>
                  <a:srgbClr val="FFFF00"/>
                </a:solidFill>
              </a:rPr>
              <a:t>In neural networks, models with shallower hidden layers performed better</a:t>
            </a:r>
          </a:p>
        </p:txBody>
      </p:sp>
    </p:spTree>
    <p:extLst>
      <p:ext uri="{BB962C8B-B14F-4D97-AF65-F5344CB8AC3E}">
        <p14:creationId xmlns:p14="http://schemas.microsoft.com/office/powerpoint/2010/main" val="1079303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580111" y="150311"/>
            <a:ext cx="7772400" cy="818229"/>
          </a:xfrm>
          <a:prstGeom prst="rect">
            <a:avLst/>
          </a:prstGeom>
        </p:spPr>
        <p:txBody>
          <a:bodyPr spcFirstLastPara="1" wrap="square" lIns="0" tIns="0" rIns="0" bIns="0" anchor="b" anchorCtr="0">
            <a:noAutofit/>
          </a:bodyPr>
          <a:lstStyle/>
          <a:p>
            <a:r>
              <a:rPr lang="en-US" dirty="0"/>
              <a:t>Discussion</a:t>
            </a:r>
            <a:endParaRPr dirty="0"/>
          </a:p>
        </p:txBody>
      </p:sp>
      <p:sp>
        <p:nvSpPr>
          <p:cNvPr id="7" name="Subtitle 2">
            <a:extLst>
              <a:ext uri="{FF2B5EF4-FFF2-40B4-BE49-F238E27FC236}">
                <a16:creationId xmlns:a16="http://schemas.microsoft.com/office/drawing/2014/main" id="{180F2A51-C018-F115-3A79-D61D9A0EA3AD}"/>
              </a:ext>
            </a:extLst>
          </p:cNvPr>
          <p:cNvSpPr>
            <a:spLocks noGrp="1"/>
          </p:cNvSpPr>
          <p:nvPr>
            <p:ph type="subTitle" idx="1"/>
          </p:nvPr>
        </p:nvSpPr>
        <p:spPr>
          <a:xfrm>
            <a:off x="387350" y="1498602"/>
            <a:ext cx="9239250" cy="4576378"/>
          </a:xfrm>
        </p:spPr>
        <p:txBody>
          <a:bodyPr/>
          <a:lstStyle/>
          <a:p>
            <a:pPr marL="533400" indent="-457200" algn="l">
              <a:buFont typeface="+mj-lt"/>
              <a:buAutoNum type="arabicPeriod"/>
            </a:pPr>
            <a:r>
              <a:rPr lang="en-US" sz="2800" b="0" i="0" dirty="0">
                <a:solidFill>
                  <a:srgbClr val="FFFF00"/>
                </a:solidFill>
                <a:effectLst/>
                <a:latin typeface="Montserrat" pitchFamily="2" charset="77"/>
              </a:rPr>
              <a:t>Deep learning is rapidly being adopted in the medical field, particularly in diagnostic imaging. However, for simpler analyses such as mortality prediction, deep learning may not necessarily outperform classical machine learning models.</a:t>
            </a:r>
          </a:p>
          <a:p>
            <a:pPr marL="533400" indent="-457200" algn="l">
              <a:buFont typeface="+mj-lt"/>
              <a:buAutoNum type="arabicPeriod"/>
            </a:pPr>
            <a:endParaRPr lang="en-US" sz="2800" b="0" i="0" dirty="0">
              <a:solidFill>
                <a:srgbClr val="FFFF00"/>
              </a:solidFill>
              <a:effectLst/>
              <a:latin typeface="Montserrat" pitchFamily="2" charset="77"/>
            </a:endParaRPr>
          </a:p>
          <a:p>
            <a:pPr marL="533400" indent="-457200" algn="l">
              <a:buFont typeface="+mj-lt"/>
              <a:buAutoNum type="arabicPeriod"/>
            </a:pPr>
            <a:r>
              <a:rPr lang="en-US" sz="2800" b="0" i="0" dirty="0">
                <a:solidFill>
                  <a:srgbClr val="FFFF00"/>
                </a:solidFill>
                <a:effectLst/>
                <a:latin typeface="Montserrat" pitchFamily="2" charset="77"/>
              </a:rPr>
              <a:t>However,</a:t>
            </a:r>
            <a:r>
              <a:rPr lang="ja-JP" altLang="en-US" sz="2800" b="0" i="0">
                <a:solidFill>
                  <a:srgbClr val="FFFF00"/>
                </a:solidFill>
                <a:effectLst/>
                <a:latin typeface="Montserrat" pitchFamily="2" charset="77"/>
              </a:rPr>
              <a:t> </a:t>
            </a:r>
            <a:r>
              <a:rPr lang="en-US" altLang="ja-JP" sz="2800" dirty="0">
                <a:solidFill>
                  <a:srgbClr val="FFFF00"/>
                </a:solidFill>
                <a:latin typeface="Montserrat" pitchFamily="2" charset="77"/>
              </a:rPr>
              <a:t>t</a:t>
            </a:r>
            <a:r>
              <a:rPr lang="en-US" sz="2800" b="0" i="0" dirty="0">
                <a:solidFill>
                  <a:srgbClr val="FFFF00"/>
                </a:solidFill>
                <a:effectLst/>
                <a:latin typeface="Montserrat" pitchFamily="2" charset="77"/>
              </a:rPr>
              <a:t>he hyperparameters in this study were not exhaustively analyzed. Better performance with deep learning may be achievable through more sophisticated tuning.</a:t>
            </a:r>
          </a:p>
        </p:txBody>
      </p:sp>
    </p:spTree>
    <p:extLst>
      <p:ext uri="{BB962C8B-B14F-4D97-AF65-F5344CB8AC3E}">
        <p14:creationId xmlns:p14="http://schemas.microsoft.com/office/powerpoint/2010/main" val="2565642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2" name="Google Shape;102;p14"/>
          <p:cNvSpPr txBox="1">
            <a:spLocks noGrp="1"/>
          </p:cNvSpPr>
          <p:nvPr>
            <p:ph type="ctrTitle" idx="4294967295"/>
          </p:nvPr>
        </p:nvSpPr>
        <p:spPr>
          <a:xfrm>
            <a:off x="478077" y="400833"/>
            <a:ext cx="7951939" cy="543154"/>
          </a:xfrm>
          <a:prstGeom prst="rect">
            <a:avLst/>
          </a:prstGeom>
        </p:spPr>
        <p:txBody>
          <a:bodyPr spcFirstLastPara="1" wrap="square" lIns="0" tIns="0" rIns="0" bIns="0" anchor="b" anchorCtr="0">
            <a:noAutofit/>
          </a:bodyPr>
          <a:lstStyle/>
          <a:p>
            <a:r>
              <a:rPr lang="en" sz="3600" dirty="0"/>
              <a:t>About me</a:t>
            </a:r>
            <a:endParaRPr sz="3600" dirty="0"/>
          </a:p>
        </p:txBody>
      </p:sp>
      <p:sp>
        <p:nvSpPr>
          <p:cNvPr id="103" name="Google Shape;103;p14"/>
          <p:cNvSpPr txBox="1">
            <a:spLocks noGrp="1"/>
          </p:cNvSpPr>
          <p:nvPr>
            <p:ph type="subTitle" idx="4294967295"/>
          </p:nvPr>
        </p:nvSpPr>
        <p:spPr>
          <a:xfrm>
            <a:off x="478077" y="1284533"/>
            <a:ext cx="9290137" cy="1960500"/>
          </a:xfrm>
          <a:prstGeom prst="rect">
            <a:avLst/>
          </a:prstGeom>
        </p:spPr>
        <p:txBody>
          <a:bodyPr spcFirstLastPara="1" wrap="square" lIns="0" tIns="0" rIns="0" bIns="0" anchor="t" anchorCtr="0">
            <a:noAutofit/>
          </a:bodyPr>
          <a:lstStyle/>
          <a:p>
            <a:pPr marL="342900" indent="-342900">
              <a:buFont typeface="Wingdings" pitchFamily="2" charset="2"/>
              <a:buChar char="v"/>
            </a:pPr>
            <a:r>
              <a:rPr lang="en-US" sz="2200" b="1" dirty="0"/>
              <a:t>From Japan</a:t>
            </a:r>
          </a:p>
          <a:p>
            <a:pPr marL="0" indent="0">
              <a:buNone/>
            </a:pPr>
            <a:endParaRPr lang="en-US" sz="2200" b="1" dirty="0"/>
          </a:p>
          <a:p>
            <a:pPr marL="342900" indent="-342900">
              <a:buFont typeface="Wingdings" pitchFamily="2" charset="2"/>
              <a:buChar char="v"/>
            </a:pPr>
            <a:r>
              <a:rPr lang="en-US" sz="2200" b="1" dirty="0"/>
              <a:t>Gastroenterological surgeon</a:t>
            </a:r>
          </a:p>
          <a:p>
            <a:pPr marL="0" indent="0">
              <a:buNone/>
            </a:pPr>
            <a:endParaRPr lang="en-US" sz="2200" b="1" dirty="0"/>
          </a:p>
          <a:p>
            <a:pPr marL="342900" indent="-342900">
              <a:buFont typeface="Wingdings" pitchFamily="2" charset="2"/>
              <a:buChar char="v"/>
            </a:pPr>
            <a:r>
              <a:rPr lang="en-US" sz="2200" b="1" dirty="0"/>
              <a:t>Work for Ministry of Ministry of Health, </a:t>
            </a:r>
            <a:r>
              <a:rPr lang="en-US" sz="2200" b="1" dirty="0" err="1"/>
              <a:t>Labour</a:t>
            </a:r>
            <a:r>
              <a:rPr lang="en-US" sz="2200" b="1" dirty="0"/>
              <a:t> and Welfare</a:t>
            </a:r>
          </a:p>
          <a:p>
            <a:pPr marL="342900" indent="-342900">
              <a:buFont typeface="Wingdings" pitchFamily="2" charset="2"/>
              <a:buChar char="v"/>
            </a:pPr>
            <a:endParaRPr lang="en-US" sz="2200" b="1" dirty="0"/>
          </a:p>
          <a:p>
            <a:pPr marL="342900" indent="-342900">
              <a:buFont typeface="Wingdings" pitchFamily="2" charset="2"/>
              <a:buChar char="v"/>
            </a:pPr>
            <a:r>
              <a:rPr lang="en-US" altLang="ja-JP" sz="2200" b="1" dirty="0"/>
              <a:t>Father of three</a:t>
            </a:r>
            <a:r>
              <a:rPr lang="ja-JP" altLang="en-US" sz="2200" b="1"/>
              <a:t> </a:t>
            </a:r>
            <a:r>
              <a:rPr lang="en-US" altLang="ja-JP" sz="2200" b="1" dirty="0"/>
              <a:t>kids</a:t>
            </a:r>
            <a:r>
              <a:rPr lang="ja-JP" altLang="en-US" sz="2200" b="1"/>
              <a:t>　</a:t>
            </a:r>
            <a:endParaRPr lang="en-US" sz="2200" b="1" dirty="0"/>
          </a:p>
        </p:txBody>
      </p:sp>
      <p:sp>
        <p:nvSpPr>
          <p:cNvPr id="104" name="Google Shape;104;p14"/>
          <p:cNvSpPr txBox="1">
            <a:spLocks noGrp="1"/>
          </p:cNvSpPr>
          <p:nvPr>
            <p:ph type="sldNum" idx="12"/>
          </p:nvPr>
        </p:nvSpPr>
        <p:spPr>
          <a:xfrm>
            <a:off x="8861585" y="5607101"/>
            <a:ext cx="548700" cy="393600"/>
          </a:xfrm>
          <a:prstGeom prst="rect">
            <a:avLst/>
          </a:prstGeom>
        </p:spPr>
        <p:txBody>
          <a:bodyPr spcFirstLastPara="1" wrap="square" lIns="0" tIns="0" rIns="0" bIns="0" anchor="ctr" anchorCtr="0">
            <a:noAutofit/>
          </a:bodyPr>
          <a:lstStyle/>
          <a:p>
            <a:fld id="{00000000-1234-1234-1234-123412341234}" type="slidenum">
              <a:rPr lang="en">
                <a:solidFill>
                  <a:schemeClr val="lt1"/>
                </a:solidFill>
              </a:rPr>
              <a:pPr/>
              <a:t>2</a:t>
            </a:fld>
            <a:endParaRPr>
              <a:solidFill>
                <a:schemeClr val="lt1"/>
              </a:solidFill>
            </a:endParaRPr>
          </a:p>
        </p:txBody>
      </p:sp>
      <p:pic>
        <p:nvPicPr>
          <p:cNvPr id="3" name="Picture 2">
            <a:extLst>
              <a:ext uri="{FF2B5EF4-FFF2-40B4-BE49-F238E27FC236}">
                <a16:creationId xmlns:a16="http://schemas.microsoft.com/office/drawing/2014/main" id="{19A1F805-BE48-FE58-80D6-1C0CD2149FE8}"/>
              </a:ext>
            </a:extLst>
          </p:cNvPr>
          <p:cNvPicPr>
            <a:picLocks noChangeAspect="1"/>
          </p:cNvPicPr>
          <p:nvPr/>
        </p:nvPicPr>
        <p:blipFill>
          <a:blip r:embed="rId3"/>
          <a:stretch>
            <a:fillRect/>
          </a:stretch>
        </p:blipFill>
        <p:spPr>
          <a:xfrm>
            <a:off x="3724679" y="3612968"/>
            <a:ext cx="6066499" cy="300077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527560" y="268989"/>
            <a:ext cx="8852647" cy="818229"/>
          </a:xfrm>
          <a:prstGeom prst="rect">
            <a:avLst/>
          </a:prstGeom>
        </p:spPr>
        <p:txBody>
          <a:bodyPr spcFirstLastPara="1" wrap="square" lIns="0" tIns="0" rIns="0" bIns="0" anchor="b" anchorCtr="0">
            <a:noAutofit/>
          </a:bodyPr>
          <a:lstStyle/>
          <a:p>
            <a:r>
              <a:rPr lang="en" sz="4000" dirty="0"/>
              <a:t>Personal Motivation</a:t>
            </a:r>
            <a:endParaRPr sz="4000" dirty="0"/>
          </a:p>
        </p:txBody>
      </p:sp>
      <p:sp>
        <p:nvSpPr>
          <p:cNvPr id="4" name="Rectangle 1">
            <a:extLst>
              <a:ext uri="{FF2B5EF4-FFF2-40B4-BE49-F238E27FC236}">
                <a16:creationId xmlns:a16="http://schemas.microsoft.com/office/drawing/2014/main" id="{B547399B-C395-05FE-765B-5BEEB42530DF}"/>
              </a:ext>
            </a:extLst>
          </p:cNvPr>
          <p:cNvSpPr>
            <a:spLocks noGrp="1" noChangeArrowheads="1"/>
          </p:cNvSpPr>
          <p:nvPr>
            <p:ph type="subTitle" idx="1"/>
          </p:nvPr>
        </p:nvSpPr>
        <p:spPr bwMode="auto">
          <a:xfrm>
            <a:off x="169480" y="1550554"/>
            <a:ext cx="956704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Font typeface="Arial" panose="020B0604020202020204" pitchFamily="34" charset="0"/>
              <a:buChar char="•"/>
            </a:pPr>
            <a:r>
              <a:rPr lang="en-US" b="0" i="0" dirty="0">
                <a:solidFill>
                  <a:srgbClr val="0D0D0D"/>
                </a:solidFill>
                <a:effectLst/>
                <a:latin typeface="Montserrat" pitchFamily="2" charset="77"/>
              </a:rPr>
              <a:t>Deep learning is applied in medical contexts like image diagnosis and intraoperative image recognition.</a:t>
            </a:r>
          </a:p>
          <a:p>
            <a:pPr algn="l">
              <a:buFont typeface="Arial" panose="020B0604020202020204" pitchFamily="34" charset="0"/>
              <a:buChar char="•"/>
            </a:pPr>
            <a:endParaRPr lang="en-US" dirty="0">
              <a:solidFill>
                <a:srgbClr val="0D0D0D"/>
              </a:solidFill>
              <a:latin typeface="Montserrat" pitchFamily="2" charset="77"/>
            </a:endParaRPr>
          </a:p>
          <a:p>
            <a:pPr algn="l">
              <a:buFont typeface="Arial" panose="020B0604020202020204" pitchFamily="34" charset="0"/>
              <a:buChar char="•"/>
            </a:pPr>
            <a:r>
              <a:rPr lang="en-US" b="0" i="0" dirty="0">
                <a:solidFill>
                  <a:srgbClr val="0D0D0D"/>
                </a:solidFill>
                <a:effectLst/>
                <a:latin typeface="Montserrat" pitchFamily="2" charset="77"/>
              </a:rPr>
              <a:t>However, so far there are few examples of evidence from deep learning analysis being used for national healthcare policy in Japan.</a:t>
            </a:r>
          </a:p>
          <a:p>
            <a:pPr algn="l">
              <a:buFont typeface="Arial" panose="020B0604020202020204" pitchFamily="34" charset="0"/>
              <a:buChar char="•"/>
            </a:pPr>
            <a:endParaRPr lang="en-US" dirty="0">
              <a:solidFill>
                <a:srgbClr val="0D0D0D"/>
              </a:solidFill>
              <a:latin typeface="Montserrat" pitchFamily="2" charset="77"/>
            </a:endParaRPr>
          </a:p>
          <a:p>
            <a:pPr algn="l">
              <a:buFont typeface="Arial" panose="020B0604020202020204" pitchFamily="34" charset="0"/>
              <a:buChar char="•"/>
            </a:pPr>
            <a:r>
              <a:rPr lang="en-US" b="0" i="0" dirty="0">
                <a:solidFill>
                  <a:srgbClr val="0D0D0D"/>
                </a:solidFill>
                <a:effectLst/>
                <a:latin typeface="Montserrat" pitchFamily="2" charset="77"/>
              </a:rPr>
              <a:t>By comparing deep learning with traditional machine learning, I aim to grasp their respective strengths and weaknesses, aspiring to contribute to the advancement of the data science in healthcare  in Japan.</a:t>
            </a:r>
          </a:p>
          <a:p>
            <a:pPr marL="76200" indent="0" algn="l"/>
            <a:endParaRPr lang="en-US" b="0" i="0" dirty="0">
              <a:solidFill>
                <a:srgbClr val="0D0D0D"/>
              </a:solidFill>
              <a:effectLst/>
              <a:latin typeface="Montserrat" pitchFamily="2" charset="77"/>
            </a:endParaRPr>
          </a:p>
        </p:txBody>
      </p:sp>
    </p:spTree>
    <p:extLst>
      <p:ext uri="{BB962C8B-B14F-4D97-AF65-F5344CB8AC3E}">
        <p14:creationId xmlns:p14="http://schemas.microsoft.com/office/powerpoint/2010/main" val="3874281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580110" y="-14789"/>
            <a:ext cx="8852647" cy="818229"/>
          </a:xfrm>
          <a:prstGeom prst="rect">
            <a:avLst/>
          </a:prstGeom>
        </p:spPr>
        <p:txBody>
          <a:bodyPr spcFirstLastPara="1" wrap="square" lIns="0" tIns="0" rIns="0" bIns="0" anchor="b" anchorCtr="0">
            <a:noAutofit/>
          </a:bodyPr>
          <a:lstStyle/>
          <a:p>
            <a:r>
              <a:rPr lang="en" sz="4000" dirty="0"/>
              <a:t>Study Background </a:t>
            </a:r>
            <a:endParaRPr sz="4000" dirty="0"/>
          </a:p>
        </p:txBody>
      </p:sp>
      <p:sp>
        <p:nvSpPr>
          <p:cNvPr id="4" name="Rectangle 1">
            <a:extLst>
              <a:ext uri="{FF2B5EF4-FFF2-40B4-BE49-F238E27FC236}">
                <a16:creationId xmlns:a16="http://schemas.microsoft.com/office/drawing/2014/main" id="{B547399B-C395-05FE-765B-5BEEB42530DF}"/>
              </a:ext>
            </a:extLst>
          </p:cNvPr>
          <p:cNvSpPr>
            <a:spLocks noGrp="1" noChangeArrowheads="1"/>
          </p:cNvSpPr>
          <p:nvPr>
            <p:ph type="subTitle" idx="1"/>
          </p:nvPr>
        </p:nvSpPr>
        <p:spPr bwMode="auto">
          <a:xfrm>
            <a:off x="246993" y="1277965"/>
            <a:ext cx="9659007"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eaLnBrk="0" fontAlgn="base" hangingPunct="0">
              <a:lnSpc>
                <a:spcPct val="150000"/>
              </a:lnSpc>
              <a:spcBef>
                <a:spcPct val="0"/>
              </a:spcBef>
              <a:spcAft>
                <a:spcPct val="0"/>
              </a:spcAft>
              <a:buClrTx/>
              <a:buSzTx/>
            </a:pPr>
            <a:r>
              <a:rPr lang="en-US" dirty="0">
                <a:effectLst/>
                <a:latin typeface="Montserrat" pitchFamily="2" charset="77"/>
              </a:rPr>
              <a:t>Predicting mortality rates for critically ill patients requiring intensive care is essential for </a:t>
            </a:r>
          </a:p>
          <a:p>
            <a:pPr lvl="1" indent="-457200" eaLnBrk="0" fontAlgn="base" hangingPunct="0">
              <a:lnSpc>
                <a:spcPct val="150000"/>
              </a:lnSpc>
              <a:spcBef>
                <a:spcPct val="0"/>
              </a:spcBef>
              <a:spcAft>
                <a:spcPct val="0"/>
              </a:spcAft>
              <a:buClrTx/>
              <a:buSzTx/>
              <a:buFont typeface="Wingdings" pitchFamily="2" charset="2"/>
              <a:buChar char="ü"/>
            </a:pPr>
            <a:r>
              <a:rPr lang="en-US" sz="2400" dirty="0">
                <a:latin typeface="Montserrat" pitchFamily="2" charset="77"/>
              </a:rPr>
              <a:t>A</a:t>
            </a:r>
            <a:r>
              <a:rPr lang="en-US" sz="2400" dirty="0">
                <a:effectLst/>
                <a:latin typeface="Montserrat" pitchFamily="2" charset="77"/>
              </a:rPr>
              <a:t>llocation of limited medical staff / equipment</a:t>
            </a:r>
          </a:p>
          <a:p>
            <a:pPr lvl="1" indent="-457200" eaLnBrk="0" fontAlgn="base" hangingPunct="0">
              <a:lnSpc>
                <a:spcPct val="150000"/>
              </a:lnSpc>
              <a:spcBef>
                <a:spcPct val="0"/>
              </a:spcBef>
              <a:spcAft>
                <a:spcPct val="0"/>
              </a:spcAft>
              <a:buClrTx/>
              <a:buSzTx/>
              <a:buFont typeface="Wingdings" pitchFamily="2" charset="2"/>
              <a:buChar char="ü"/>
            </a:pPr>
            <a:r>
              <a:rPr lang="en-US" sz="2400" dirty="0">
                <a:latin typeface="Montserrat" pitchFamily="2" charset="77"/>
              </a:rPr>
              <a:t>A</a:t>
            </a:r>
            <a:r>
              <a:rPr lang="en-US" sz="2400" dirty="0">
                <a:effectLst/>
                <a:latin typeface="Montserrat" pitchFamily="2" charset="77"/>
              </a:rPr>
              <a:t>ssessing quality of treatment facilities</a:t>
            </a:r>
          </a:p>
          <a:p>
            <a:pPr lvl="1" indent="-457200" eaLnBrk="0" fontAlgn="base" hangingPunct="0">
              <a:lnSpc>
                <a:spcPct val="150000"/>
              </a:lnSpc>
              <a:spcBef>
                <a:spcPct val="0"/>
              </a:spcBef>
              <a:spcAft>
                <a:spcPct val="0"/>
              </a:spcAft>
              <a:buClrTx/>
              <a:buSzTx/>
              <a:buFont typeface="Wingdings" pitchFamily="2" charset="2"/>
              <a:buChar char="ü"/>
            </a:pPr>
            <a:r>
              <a:rPr lang="en-US" sz="2400" dirty="0">
                <a:latin typeface="Montserrat" pitchFamily="2" charset="77"/>
              </a:rPr>
              <a:t>A</a:t>
            </a:r>
            <a:r>
              <a:rPr lang="en-US" sz="2400" dirty="0">
                <a:effectLst/>
                <a:latin typeface="Montserrat" pitchFamily="2" charset="77"/>
              </a:rPr>
              <a:t>ppropriately classifying severity for clinical research. </a:t>
            </a:r>
            <a:r>
              <a:rPr lang="en-GB" sz="1800" dirty="0">
                <a:latin typeface="Calibri" panose="020F0502020204030204" pitchFamily="34" charset="0"/>
                <a:ea typeface="Yu Mincho" panose="02020400000000000000" pitchFamily="18" charset="-128"/>
              </a:rPr>
              <a:t>	                </a:t>
            </a:r>
            <a:r>
              <a:rPr lang="en-GB" sz="1800" dirty="0">
                <a:effectLst/>
                <a:latin typeface="Calibri" panose="020F0502020204030204" pitchFamily="34" charset="0"/>
                <a:ea typeface="Yu Mincho" panose="02020400000000000000" pitchFamily="18" charset="-128"/>
              </a:rPr>
              <a:t> </a:t>
            </a:r>
          </a:p>
        </p:txBody>
      </p:sp>
      <p:pic>
        <p:nvPicPr>
          <p:cNvPr id="1032" name="Picture 8" descr="医師, 医者, 病院, 健康, 医療, 病気, 医学, Coronavirus">
            <a:extLst>
              <a:ext uri="{FF2B5EF4-FFF2-40B4-BE49-F238E27FC236}">
                <a16:creationId xmlns:a16="http://schemas.microsoft.com/office/drawing/2014/main" id="{0401E8C2-2554-B060-D5ED-119CC6FE18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071" t="18163" r="16965" b="15264"/>
          <a:stretch/>
        </p:blipFill>
        <p:spPr bwMode="auto">
          <a:xfrm>
            <a:off x="302209" y="4269811"/>
            <a:ext cx="3354614" cy="2393748"/>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病院, 医学, ヘルスケア, 建物, リサーチ, 診断">
            <a:extLst>
              <a:ext uri="{FF2B5EF4-FFF2-40B4-BE49-F238E27FC236}">
                <a16:creationId xmlns:a16="http://schemas.microsoft.com/office/drawing/2014/main" id="{4A0A707E-3DB7-4F3C-B32B-9575B9C2703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28225" y="4269811"/>
            <a:ext cx="2393747" cy="2393747"/>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眼鏡, 本, 教育, リサーチ, 知識, 文章, 教科書, 情報, 文学, 勉強">
            <a:extLst>
              <a:ext uri="{FF2B5EF4-FFF2-40B4-BE49-F238E27FC236}">
                <a16:creationId xmlns:a16="http://schemas.microsoft.com/office/drawing/2014/main" id="{DD722867-2175-227B-3DE4-036302A04F7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96286" y="4269811"/>
            <a:ext cx="3191664" cy="23937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3275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580111" y="539194"/>
            <a:ext cx="7772400" cy="818229"/>
          </a:xfrm>
          <a:prstGeom prst="rect">
            <a:avLst/>
          </a:prstGeom>
        </p:spPr>
        <p:txBody>
          <a:bodyPr spcFirstLastPara="1" wrap="square" lIns="0" tIns="0" rIns="0" bIns="0" anchor="b" anchorCtr="0">
            <a:noAutofit/>
          </a:bodyPr>
          <a:lstStyle/>
          <a:p>
            <a:r>
              <a:rPr lang="en-US" dirty="0"/>
              <a:t>Aim</a:t>
            </a:r>
            <a:endParaRPr dirty="0"/>
          </a:p>
        </p:txBody>
      </p:sp>
      <p:sp>
        <p:nvSpPr>
          <p:cNvPr id="3" name="Subtitle 2">
            <a:extLst>
              <a:ext uri="{FF2B5EF4-FFF2-40B4-BE49-F238E27FC236}">
                <a16:creationId xmlns:a16="http://schemas.microsoft.com/office/drawing/2014/main" id="{CFE0A0E2-BCA4-8E6D-D09F-FE2933E59C8D}"/>
              </a:ext>
            </a:extLst>
          </p:cNvPr>
          <p:cNvSpPr>
            <a:spLocks noGrp="1"/>
          </p:cNvSpPr>
          <p:nvPr>
            <p:ph type="subTitle" idx="1"/>
          </p:nvPr>
        </p:nvSpPr>
        <p:spPr>
          <a:xfrm>
            <a:off x="742950" y="2139826"/>
            <a:ext cx="8420100" cy="3294021"/>
          </a:xfrm>
        </p:spPr>
        <p:txBody>
          <a:bodyPr/>
          <a:lstStyle/>
          <a:p>
            <a:pPr marL="228600" marR="0" indent="4763">
              <a:spcBef>
                <a:spcPts val="0"/>
              </a:spcBef>
              <a:spcAft>
                <a:spcPts val="0"/>
              </a:spcAft>
            </a:pPr>
            <a:r>
              <a:rPr lang="en-US" sz="4000" dirty="0">
                <a:solidFill>
                  <a:srgbClr val="000000"/>
                </a:solidFill>
                <a:effectLst/>
                <a:latin typeface="Montserrat" pitchFamily="2" charset="77"/>
                <a:ea typeface="MS Mincho" panose="02020609040205080304" pitchFamily="49" charset="-128"/>
              </a:rPr>
              <a:t>To create a mortality prediction model for intensive care unit admissions using traditional machine learning methods and deep learning.</a:t>
            </a:r>
            <a:endParaRPr lang="en-US" sz="4000" dirty="0">
              <a:effectLst/>
              <a:latin typeface="Montserrat" pitchFamily="2" charset="77"/>
              <a:ea typeface="MS Mincho" panose="02020609040205080304" pitchFamily="49" charset="-128"/>
            </a:endParaRPr>
          </a:p>
        </p:txBody>
      </p:sp>
    </p:spTree>
    <p:extLst>
      <p:ext uri="{BB962C8B-B14F-4D97-AF65-F5344CB8AC3E}">
        <p14:creationId xmlns:p14="http://schemas.microsoft.com/office/powerpoint/2010/main" val="3793483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380416" y="-175508"/>
            <a:ext cx="7772400" cy="1603333"/>
          </a:xfrm>
          <a:prstGeom prst="rect">
            <a:avLst/>
          </a:prstGeom>
        </p:spPr>
        <p:txBody>
          <a:bodyPr spcFirstLastPara="1" wrap="square" lIns="0" tIns="0" rIns="0" bIns="0" anchor="b" anchorCtr="0">
            <a:noAutofit/>
          </a:bodyPr>
          <a:lstStyle/>
          <a:p>
            <a:r>
              <a:rPr lang="en-GB" b="1" dirty="0">
                <a:effectLst/>
                <a:latin typeface="Arial" panose="020B0604020202020204" pitchFamily="34" charset="0"/>
                <a:ea typeface="Yu Mincho" panose="02020400000000000000" pitchFamily="18" charset="-128"/>
                <a:cs typeface="Times New Roman" panose="02020603050405020304" pitchFamily="18" charset="0"/>
              </a:rPr>
              <a:t>Data</a:t>
            </a:r>
            <a:br>
              <a:rPr lang="en-US" sz="1800" dirty="0">
                <a:effectLst/>
                <a:latin typeface="Calibri" panose="020F0502020204030204" pitchFamily="34" charset="0"/>
                <a:ea typeface="Yu Mincho" panose="02020400000000000000" pitchFamily="18" charset="-128"/>
                <a:cs typeface="Times New Roman" panose="02020603050405020304" pitchFamily="18" charset="0"/>
              </a:rPr>
            </a:br>
            <a:endParaRPr lang="en-US" dirty="0"/>
          </a:p>
        </p:txBody>
      </p:sp>
      <p:sp>
        <p:nvSpPr>
          <p:cNvPr id="3" name="Subtitle 2">
            <a:extLst>
              <a:ext uri="{FF2B5EF4-FFF2-40B4-BE49-F238E27FC236}">
                <a16:creationId xmlns:a16="http://schemas.microsoft.com/office/drawing/2014/main" id="{CFE0A0E2-BCA4-8E6D-D09F-FE2933E59C8D}"/>
              </a:ext>
            </a:extLst>
          </p:cNvPr>
          <p:cNvSpPr>
            <a:spLocks noGrp="1"/>
          </p:cNvSpPr>
          <p:nvPr>
            <p:ph type="subTitle" idx="1"/>
          </p:nvPr>
        </p:nvSpPr>
        <p:spPr>
          <a:xfrm>
            <a:off x="252248" y="772163"/>
            <a:ext cx="9511862" cy="6148898"/>
          </a:xfrm>
        </p:spPr>
        <p:txBody>
          <a:bodyPr/>
          <a:lstStyle/>
          <a:p>
            <a:pPr marL="342900" marR="0" indent="-342900">
              <a:spcBef>
                <a:spcPts val="0"/>
              </a:spcBef>
              <a:spcAft>
                <a:spcPts val="0"/>
              </a:spcAft>
              <a:buFont typeface="Wingdings" pitchFamily="2" charset="2"/>
              <a:buChar char="ü"/>
            </a:pPr>
            <a:r>
              <a:rPr lang="en-US" b="0" i="0" dirty="0">
                <a:effectLst/>
                <a:latin typeface="Montserrat" pitchFamily="2" charset="77"/>
              </a:rPr>
              <a:t>Data Source: </a:t>
            </a:r>
          </a:p>
          <a:p>
            <a:pPr marL="800100" lvl="1" indent="-342900">
              <a:buFont typeface="Arial" panose="020B0604020202020204" pitchFamily="34" charset="0"/>
              <a:buChar char="•"/>
            </a:pPr>
            <a:r>
              <a:rPr lang="en-US" sz="2400" b="0" i="0" cap="all" dirty="0">
                <a:solidFill>
                  <a:schemeClr val="tx1"/>
                </a:solidFill>
                <a:effectLst/>
                <a:latin typeface="Montserrat" pitchFamily="2" charset="77"/>
              </a:rPr>
              <a:t>The  GLOBAL OPEN SOURCE SEVERITY OF ILLNESS SCORE (GOSSIS) Consortium </a:t>
            </a:r>
            <a:r>
              <a:rPr lang="en-US" sz="2000" b="0" i="0" dirty="0">
                <a:effectLst/>
                <a:latin typeface="Montserrat" pitchFamily="2" charset="77"/>
                <a:hlinkClick r:id="rId3"/>
              </a:rPr>
              <a:t>https://gossis.mit.edu/</a:t>
            </a:r>
            <a:endParaRPr lang="en-US" sz="2000" b="0" i="0" dirty="0">
              <a:effectLst/>
              <a:latin typeface="Montserrat" pitchFamily="2" charset="77"/>
            </a:endParaRPr>
          </a:p>
          <a:p>
            <a:pPr marL="800100" lvl="1" indent="-342900">
              <a:spcBef>
                <a:spcPts val="0"/>
              </a:spcBef>
              <a:buFont typeface="Arial" panose="020B0604020202020204" pitchFamily="34" charset="0"/>
              <a:buChar char="•"/>
            </a:pPr>
            <a:r>
              <a:rPr lang="en-US" sz="2400" b="0" i="0" dirty="0">
                <a:effectLst/>
                <a:latin typeface="Montserrat" pitchFamily="2" charset="77"/>
              </a:rPr>
              <a:t>Kaggle </a:t>
            </a:r>
            <a:r>
              <a:rPr lang="en-US" sz="2000" b="0" i="0" dirty="0">
                <a:effectLst/>
                <a:latin typeface="Montserrat" pitchFamily="2" charset="77"/>
                <a:hlinkClick r:id="rId4"/>
              </a:rPr>
              <a:t>https://www.kaggle.com/datasets/mitishaagarwal/patient</a:t>
            </a:r>
            <a:endParaRPr lang="en-US" sz="2000" b="0" i="0" dirty="0">
              <a:effectLst/>
              <a:latin typeface="Montserrat" pitchFamily="2" charset="77"/>
            </a:endParaRPr>
          </a:p>
          <a:p>
            <a:pPr marL="0" marR="0" indent="0">
              <a:spcBef>
                <a:spcPts val="0"/>
              </a:spcBef>
              <a:spcAft>
                <a:spcPts val="0"/>
              </a:spcAft>
            </a:pPr>
            <a:endParaRPr lang="en-US" b="0" i="0" dirty="0">
              <a:effectLst/>
              <a:latin typeface="Montserrat" pitchFamily="2" charset="77"/>
            </a:endParaRPr>
          </a:p>
          <a:p>
            <a:pPr marL="342900" marR="0" indent="-342900">
              <a:spcBef>
                <a:spcPts val="0"/>
              </a:spcBef>
              <a:spcAft>
                <a:spcPts val="0"/>
              </a:spcAft>
              <a:buFont typeface="Wingdings" pitchFamily="2" charset="2"/>
              <a:buChar char="ü"/>
            </a:pPr>
            <a:r>
              <a:rPr lang="en-US" b="0" i="0" dirty="0">
                <a:effectLst/>
                <a:latin typeface="Montserrat" pitchFamily="2" charset="77"/>
              </a:rPr>
              <a:t>91,714 rows (patients) and 85 columns (31.4MB)</a:t>
            </a:r>
          </a:p>
          <a:p>
            <a:pPr marL="228600" marR="0">
              <a:spcBef>
                <a:spcPts val="0"/>
              </a:spcBef>
              <a:spcAft>
                <a:spcPts val="0"/>
              </a:spcAft>
              <a:buFont typeface="Arial" panose="020B0604020202020204" pitchFamily="34" charset="0"/>
              <a:buChar char="•"/>
            </a:pPr>
            <a:endParaRPr lang="en-US" dirty="0">
              <a:latin typeface="Montserrat" pitchFamily="2" charset="77"/>
            </a:endParaRPr>
          </a:p>
          <a:p>
            <a:pPr marL="342900" marR="0" indent="-342900">
              <a:spcBef>
                <a:spcPts val="0"/>
              </a:spcBef>
              <a:spcAft>
                <a:spcPts val="0"/>
              </a:spcAft>
              <a:buFont typeface="Wingdings" pitchFamily="2" charset="2"/>
              <a:buChar char="ü"/>
            </a:pPr>
            <a:r>
              <a:rPr lang="en-US" dirty="0">
                <a:latin typeface="Montserrat" pitchFamily="2" charset="77"/>
              </a:rPr>
              <a:t>Variables  </a:t>
            </a:r>
          </a:p>
          <a:p>
            <a:pPr marL="800100" lvl="1" indent="-342900">
              <a:spcBef>
                <a:spcPts val="0"/>
              </a:spcBef>
              <a:buFont typeface="Courier New" panose="02070309020205020404" pitchFamily="49" charset="0"/>
              <a:buChar char="o"/>
            </a:pPr>
            <a:r>
              <a:rPr lang="en-US" sz="2400" dirty="0">
                <a:latin typeface="Montserrat" pitchFamily="2" charset="77"/>
              </a:rPr>
              <a:t>Patient demography (A</a:t>
            </a:r>
            <a:r>
              <a:rPr lang="en-US" sz="2400" b="0" i="0" dirty="0">
                <a:effectLst/>
                <a:latin typeface="Montserrat" pitchFamily="2" charset="77"/>
              </a:rPr>
              <a:t>ge, Gender, Race, BMI,</a:t>
            </a:r>
            <a:r>
              <a:rPr lang="en-US" sz="2400" dirty="0">
                <a:latin typeface="Montserrat" pitchFamily="2" charset="77"/>
              </a:rPr>
              <a:t> etc.</a:t>
            </a:r>
            <a:r>
              <a:rPr lang="en-US" sz="2400" b="0" i="0" dirty="0">
                <a:effectLst/>
                <a:latin typeface="Montserrat" pitchFamily="2" charset="77"/>
              </a:rPr>
              <a:t>)</a:t>
            </a:r>
          </a:p>
          <a:p>
            <a:pPr marL="800100" lvl="1" indent="-342900">
              <a:spcBef>
                <a:spcPts val="0"/>
              </a:spcBef>
              <a:buFont typeface="Courier New" panose="02070309020205020404" pitchFamily="49" charset="0"/>
              <a:buChar char="o"/>
            </a:pPr>
            <a:r>
              <a:rPr lang="en-US" sz="2400" b="0" i="0" dirty="0">
                <a:effectLst/>
                <a:latin typeface="Montserrat" pitchFamily="2" charset="77"/>
              </a:rPr>
              <a:t>Hospitalization (ICU type</a:t>
            </a:r>
            <a:r>
              <a:rPr lang="en-US" sz="2400" dirty="0">
                <a:latin typeface="Montserrat" pitchFamily="2" charset="77"/>
              </a:rPr>
              <a:t>, Elective surgery, etc.)</a:t>
            </a:r>
            <a:endParaRPr lang="en-US" sz="2400" b="0" i="0" dirty="0">
              <a:effectLst/>
              <a:latin typeface="Montserrat" pitchFamily="2" charset="77"/>
            </a:endParaRPr>
          </a:p>
          <a:p>
            <a:pPr marL="800100" lvl="1" indent="-342900">
              <a:spcBef>
                <a:spcPts val="0"/>
              </a:spcBef>
              <a:buFont typeface="Courier New" panose="02070309020205020404" pitchFamily="49" charset="0"/>
              <a:buChar char="o"/>
            </a:pPr>
            <a:r>
              <a:rPr lang="en-US" sz="2400" b="0" i="0" dirty="0">
                <a:effectLst/>
                <a:latin typeface="Montserrat" pitchFamily="2" charset="77"/>
              </a:rPr>
              <a:t>Medical condition (Apache scores</a:t>
            </a:r>
            <a:r>
              <a:rPr lang="en-US" sz="2400" dirty="0">
                <a:latin typeface="Montserrat" pitchFamily="2" charset="77"/>
              </a:rPr>
              <a:t>, </a:t>
            </a:r>
            <a:r>
              <a:rPr lang="en-US" sz="2400" b="0" i="0" dirty="0">
                <a:effectLst/>
                <a:latin typeface="Montserrat" pitchFamily="2" charset="77"/>
              </a:rPr>
              <a:t>blood pressure, Heart </a:t>
            </a:r>
            <a:r>
              <a:rPr lang="en-US" sz="2400" dirty="0">
                <a:latin typeface="Montserrat" pitchFamily="2" charset="77"/>
              </a:rPr>
              <a:t>R</a:t>
            </a:r>
            <a:r>
              <a:rPr lang="en-US" sz="2400" b="0" i="0" dirty="0">
                <a:effectLst/>
                <a:latin typeface="Montserrat" pitchFamily="2" charset="77"/>
              </a:rPr>
              <a:t>ate, Respiratory Rate, etc.)</a:t>
            </a:r>
          </a:p>
          <a:p>
            <a:pPr marL="800100" lvl="1" indent="-342900">
              <a:spcBef>
                <a:spcPts val="0"/>
              </a:spcBef>
              <a:buFont typeface="Courier New" panose="02070309020205020404" pitchFamily="49" charset="0"/>
              <a:buChar char="o"/>
            </a:pPr>
            <a:r>
              <a:rPr lang="en-US" sz="2400" dirty="0">
                <a:latin typeface="Montserrat" pitchFamily="2" charset="77"/>
              </a:rPr>
              <a:t>Comorbidity (Diabetes, I</a:t>
            </a:r>
            <a:r>
              <a:rPr lang="en-US" sz="2400" b="0" i="0" dirty="0">
                <a:effectLst/>
                <a:latin typeface="Montserrat" pitchFamily="2" charset="77"/>
              </a:rPr>
              <a:t>mmunodeficiency, etc.)</a:t>
            </a:r>
          </a:p>
          <a:p>
            <a:pPr marL="457200" lvl="1" indent="0">
              <a:spcBef>
                <a:spcPts val="0"/>
              </a:spcBef>
            </a:pPr>
            <a:endParaRPr lang="en-US" sz="2400" dirty="0">
              <a:latin typeface="Montserrat" pitchFamily="2" charset="77"/>
            </a:endParaRPr>
          </a:p>
          <a:p>
            <a:pPr marL="342900" indent="-342900">
              <a:buFont typeface="Wingdings" pitchFamily="2" charset="2"/>
              <a:buChar char="ü"/>
            </a:pPr>
            <a:r>
              <a:rPr lang="en-US" dirty="0">
                <a:latin typeface="Montserrat" pitchFamily="2" charset="77"/>
              </a:rPr>
              <a:t>Data Partitioning</a:t>
            </a:r>
            <a:br>
              <a:rPr lang="en-US" dirty="0">
                <a:latin typeface="Montserrat" pitchFamily="2" charset="77"/>
              </a:rPr>
            </a:br>
            <a:r>
              <a:rPr lang="en-US" dirty="0">
                <a:latin typeface="Montserrat" pitchFamily="2" charset="77"/>
              </a:rPr>
              <a:t>Training data </a:t>
            </a:r>
            <a:r>
              <a:rPr lang="en-US" b="0" i="0" dirty="0">
                <a:effectLst/>
                <a:latin typeface="Montserrat" pitchFamily="2" charset="77"/>
              </a:rPr>
              <a:t>70%, Test data 30%</a:t>
            </a:r>
          </a:p>
        </p:txBody>
      </p:sp>
    </p:spTree>
    <p:extLst>
      <p:ext uri="{BB962C8B-B14F-4D97-AF65-F5344CB8AC3E}">
        <p14:creationId xmlns:p14="http://schemas.microsoft.com/office/powerpoint/2010/main" val="2498948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580111" y="150311"/>
            <a:ext cx="7772400" cy="1603333"/>
          </a:xfrm>
          <a:prstGeom prst="rect">
            <a:avLst/>
          </a:prstGeom>
        </p:spPr>
        <p:txBody>
          <a:bodyPr spcFirstLastPara="1" wrap="square" lIns="0" tIns="0" rIns="0" bIns="0" anchor="b" anchorCtr="0">
            <a:noAutofit/>
          </a:bodyPr>
          <a:lstStyle/>
          <a:p>
            <a:r>
              <a:rPr lang="en-GB" b="1" dirty="0">
                <a:effectLst/>
                <a:latin typeface="Arial" panose="020B0604020202020204" pitchFamily="34" charset="0"/>
                <a:ea typeface="Yu Mincho" panose="02020400000000000000" pitchFamily="18" charset="-128"/>
                <a:cs typeface="Times New Roman" panose="02020603050405020304" pitchFamily="18" charset="0"/>
              </a:rPr>
              <a:t>EDA (excerpts 1)</a:t>
            </a:r>
            <a:br>
              <a:rPr lang="en-US" sz="1800" dirty="0">
                <a:effectLst/>
                <a:latin typeface="Calibri" panose="020F0502020204030204" pitchFamily="34" charset="0"/>
                <a:ea typeface="Yu Mincho" panose="02020400000000000000" pitchFamily="18" charset="-128"/>
                <a:cs typeface="Times New Roman" panose="02020603050405020304" pitchFamily="18" charset="0"/>
              </a:rPr>
            </a:br>
            <a:endParaRPr lang="en-US" dirty="0"/>
          </a:p>
        </p:txBody>
      </p:sp>
      <p:pic>
        <p:nvPicPr>
          <p:cNvPr id="5" name="Picture 4">
            <a:extLst>
              <a:ext uri="{FF2B5EF4-FFF2-40B4-BE49-F238E27FC236}">
                <a16:creationId xmlns:a16="http://schemas.microsoft.com/office/drawing/2014/main" id="{54376721-0886-7B69-659B-EDE2A61C7335}"/>
              </a:ext>
            </a:extLst>
          </p:cNvPr>
          <p:cNvPicPr>
            <a:picLocks noChangeAspect="1"/>
          </p:cNvPicPr>
          <p:nvPr/>
        </p:nvPicPr>
        <p:blipFill>
          <a:blip r:embed="rId3"/>
          <a:stretch>
            <a:fillRect/>
          </a:stretch>
        </p:blipFill>
        <p:spPr>
          <a:xfrm>
            <a:off x="228037" y="1882009"/>
            <a:ext cx="3730538" cy="4115129"/>
          </a:xfrm>
          <a:prstGeom prst="rect">
            <a:avLst/>
          </a:prstGeom>
        </p:spPr>
      </p:pic>
      <p:pic>
        <p:nvPicPr>
          <p:cNvPr id="8" name="Picture 7">
            <a:extLst>
              <a:ext uri="{FF2B5EF4-FFF2-40B4-BE49-F238E27FC236}">
                <a16:creationId xmlns:a16="http://schemas.microsoft.com/office/drawing/2014/main" id="{7EC12396-A396-45D4-167E-9E1D4D73D8A2}"/>
              </a:ext>
            </a:extLst>
          </p:cNvPr>
          <p:cNvPicPr>
            <a:picLocks noChangeAspect="1"/>
          </p:cNvPicPr>
          <p:nvPr/>
        </p:nvPicPr>
        <p:blipFill>
          <a:blip r:embed="rId4"/>
          <a:stretch>
            <a:fillRect/>
          </a:stretch>
        </p:blipFill>
        <p:spPr>
          <a:xfrm>
            <a:off x="4428147" y="1898761"/>
            <a:ext cx="5249816" cy="4115129"/>
          </a:xfrm>
          <a:prstGeom prst="rect">
            <a:avLst/>
          </a:prstGeom>
        </p:spPr>
      </p:pic>
    </p:spTree>
    <p:extLst>
      <p:ext uri="{BB962C8B-B14F-4D97-AF65-F5344CB8AC3E}">
        <p14:creationId xmlns:p14="http://schemas.microsoft.com/office/powerpoint/2010/main" val="1274775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338374" y="87249"/>
            <a:ext cx="7772400" cy="1384199"/>
          </a:xfrm>
          <a:prstGeom prst="rect">
            <a:avLst/>
          </a:prstGeom>
        </p:spPr>
        <p:txBody>
          <a:bodyPr spcFirstLastPara="1" wrap="square" lIns="0" tIns="0" rIns="0" bIns="0" anchor="b" anchorCtr="0">
            <a:noAutofit/>
          </a:bodyPr>
          <a:lstStyle/>
          <a:p>
            <a:r>
              <a:rPr lang="en-GB" b="1" dirty="0">
                <a:effectLst/>
                <a:latin typeface="Arial" panose="020B0604020202020204" pitchFamily="34" charset="0"/>
                <a:ea typeface="Yu Mincho" panose="02020400000000000000" pitchFamily="18" charset="-128"/>
                <a:cs typeface="Times New Roman" panose="02020603050405020304" pitchFamily="18" charset="0"/>
              </a:rPr>
              <a:t>EDA (excerpts 2)</a:t>
            </a:r>
            <a:br>
              <a:rPr lang="en-US" sz="1800" dirty="0">
                <a:effectLst/>
                <a:latin typeface="Calibri" panose="020F0502020204030204" pitchFamily="34" charset="0"/>
                <a:ea typeface="Yu Mincho" panose="02020400000000000000" pitchFamily="18" charset="-128"/>
                <a:cs typeface="Times New Roman" panose="02020603050405020304" pitchFamily="18" charset="0"/>
              </a:rPr>
            </a:br>
            <a:endParaRPr lang="en-US" dirty="0"/>
          </a:p>
        </p:txBody>
      </p:sp>
      <p:pic>
        <p:nvPicPr>
          <p:cNvPr id="7" name="Picture 6">
            <a:extLst>
              <a:ext uri="{FF2B5EF4-FFF2-40B4-BE49-F238E27FC236}">
                <a16:creationId xmlns:a16="http://schemas.microsoft.com/office/drawing/2014/main" id="{29F01378-5FCB-04A0-213E-1CFDCC4C2AA0}"/>
              </a:ext>
            </a:extLst>
          </p:cNvPr>
          <p:cNvPicPr>
            <a:picLocks noChangeAspect="1"/>
          </p:cNvPicPr>
          <p:nvPr/>
        </p:nvPicPr>
        <p:blipFill>
          <a:blip r:embed="rId3"/>
          <a:stretch>
            <a:fillRect/>
          </a:stretch>
        </p:blipFill>
        <p:spPr>
          <a:xfrm>
            <a:off x="630334" y="944885"/>
            <a:ext cx="3594240" cy="2850242"/>
          </a:xfrm>
          <a:prstGeom prst="rect">
            <a:avLst/>
          </a:prstGeom>
        </p:spPr>
      </p:pic>
      <p:pic>
        <p:nvPicPr>
          <p:cNvPr id="2" name="Picture 1">
            <a:extLst>
              <a:ext uri="{FF2B5EF4-FFF2-40B4-BE49-F238E27FC236}">
                <a16:creationId xmlns:a16="http://schemas.microsoft.com/office/drawing/2014/main" id="{D272B5F2-930B-617C-8F06-F9A655E7F78D}"/>
              </a:ext>
            </a:extLst>
          </p:cNvPr>
          <p:cNvPicPr>
            <a:picLocks noChangeAspect="1"/>
          </p:cNvPicPr>
          <p:nvPr/>
        </p:nvPicPr>
        <p:blipFill>
          <a:blip r:embed="rId4"/>
          <a:stretch>
            <a:fillRect/>
          </a:stretch>
        </p:blipFill>
        <p:spPr>
          <a:xfrm>
            <a:off x="5478665" y="944885"/>
            <a:ext cx="3594239" cy="2850242"/>
          </a:xfrm>
          <a:prstGeom prst="rect">
            <a:avLst/>
          </a:prstGeom>
        </p:spPr>
      </p:pic>
      <p:pic>
        <p:nvPicPr>
          <p:cNvPr id="3" name="Picture 2">
            <a:extLst>
              <a:ext uri="{FF2B5EF4-FFF2-40B4-BE49-F238E27FC236}">
                <a16:creationId xmlns:a16="http://schemas.microsoft.com/office/drawing/2014/main" id="{27C8BA2E-4F00-ACDC-C792-5B908C5078ED}"/>
              </a:ext>
            </a:extLst>
          </p:cNvPr>
          <p:cNvPicPr>
            <a:picLocks noChangeAspect="1"/>
          </p:cNvPicPr>
          <p:nvPr/>
        </p:nvPicPr>
        <p:blipFill>
          <a:blip r:embed="rId5"/>
          <a:stretch>
            <a:fillRect/>
          </a:stretch>
        </p:blipFill>
        <p:spPr>
          <a:xfrm>
            <a:off x="630335" y="3962046"/>
            <a:ext cx="3594239" cy="2850242"/>
          </a:xfrm>
          <a:prstGeom prst="rect">
            <a:avLst/>
          </a:prstGeom>
        </p:spPr>
      </p:pic>
      <p:pic>
        <p:nvPicPr>
          <p:cNvPr id="4" name="Picture 3">
            <a:extLst>
              <a:ext uri="{FF2B5EF4-FFF2-40B4-BE49-F238E27FC236}">
                <a16:creationId xmlns:a16="http://schemas.microsoft.com/office/drawing/2014/main" id="{EF00C6C4-EF44-B36A-A3D6-80ECA17FE62B}"/>
              </a:ext>
            </a:extLst>
          </p:cNvPr>
          <p:cNvPicPr>
            <a:picLocks noChangeAspect="1"/>
          </p:cNvPicPr>
          <p:nvPr/>
        </p:nvPicPr>
        <p:blipFill>
          <a:blip r:embed="rId6"/>
          <a:stretch>
            <a:fillRect/>
          </a:stretch>
        </p:blipFill>
        <p:spPr>
          <a:xfrm>
            <a:off x="5512481" y="3988862"/>
            <a:ext cx="3560423" cy="2823426"/>
          </a:xfrm>
          <a:prstGeom prst="rect">
            <a:avLst/>
          </a:prstGeom>
        </p:spPr>
      </p:pic>
    </p:spTree>
    <p:extLst>
      <p:ext uri="{BB962C8B-B14F-4D97-AF65-F5344CB8AC3E}">
        <p14:creationId xmlns:p14="http://schemas.microsoft.com/office/powerpoint/2010/main" val="1073723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354642" y="200416"/>
            <a:ext cx="9039879" cy="739037"/>
          </a:xfrm>
          <a:prstGeom prst="rect">
            <a:avLst/>
          </a:prstGeom>
        </p:spPr>
        <p:txBody>
          <a:bodyPr spcFirstLastPara="1" wrap="square" lIns="0" tIns="0" rIns="0" bIns="0" anchor="b" anchorCtr="0">
            <a:noAutofit/>
          </a:bodyPr>
          <a:lstStyle/>
          <a:p>
            <a:r>
              <a:rPr lang="en-US" dirty="0"/>
              <a:t>Methods</a:t>
            </a:r>
          </a:p>
        </p:txBody>
      </p:sp>
      <p:sp>
        <p:nvSpPr>
          <p:cNvPr id="3" name="Subtitle 2">
            <a:extLst>
              <a:ext uri="{FF2B5EF4-FFF2-40B4-BE49-F238E27FC236}">
                <a16:creationId xmlns:a16="http://schemas.microsoft.com/office/drawing/2014/main" id="{CFE0A0E2-BCA4-8E6D-D09F-FE2933E59C8D}"/>
              </a:ext>
            </a:extLst>
          </p:cNvPr>
          <p:cNvSpPr>
            <a:spLocks noGrp="1"/>
          </p:cNvSpPr>
          <p:nvPr>
            <p:ph type="subTitle" idx="1"/>
          </p:nvPr>
        </p:nvSpPr>
        <p:spPr>
          <a:xfrm>
            <a:off x="354642" y="1177159"/>
            <a:ext cx="9262324" cy="5559972"/>
          </a:xfrm>
        </p:spPr>
        <p:txBody>
          <a:bodyPr/>
          <a:lstStyle/>
          <a:p>
            <a:pPr marL="419100" marR="0" indent="-342900">
              <a:spcBef>
                <a:spcPts val="0"/>
              </a:spcBef>
              <a:spcAft>
                <a:spcPts val="0"/>
              </a:spcAft>
              <a:buFont typeface="Arial" panose="020B0604020202020204" pitchFamily="34" charset="0"/>
              <a:buChar char="•"/>
            </a:pPr>
            <a:r>
              <a:rPr lang="en-US" dirty="0">
                <a:solidFill>
                  <a:srgbClr val="000000"/>
                </a:solidFill>
                <a:effectLst/>
                <a:latin typeface="Montserrat" pitchFamily="2" charset="77"/>
                <a:ea typeface="MS Mincho" panose="02020609040205080304" pitchFamily="49" charset="-128"/>
              </a:rPr>
              <a:t>2</a:t>
            </a:r>
            <a:r>
              <a:rPr lang="en-US" dirty="0">
                <a:solidFill>
                  <a:srgbClr val="000000"/>
                </a:solidFill>
                <a:latin typeface="Montserrat" pitchFamily="2" charset="77"/>
                <a:ea typeface="MS Mincho" panose="02020609040205080304" pitchFamily="49" charset="-128"/>
              </a:rPr>
              <a:t>9</a:t>
            </a:r>
            <a:r>
              <a:rPr lang="en-US" dirty="0">
                <a:solidFill>
                  <a:srgbClr val="000000"/>
                </a:solidFill>
                <a:effectLst/>
                <a:latin typeface="Montserrat" pitchFamily="2" charset="77"/>
                <a:ea typeface="MS Mincho" panose="02020609040205080304" pitchFamily="49" charset="-128"/>
              </a:rPr>
              <a:t> variables from 85 columns were selected as inputs based on EDA results and medical knowledge.</a:t>
            </a:r>
          </a:p>
          <a:p>
            <a:r>
              <a:rPr lang="en-US" sz="1600" b="0" dirty="0">
                <a:solidFill>
                  <a:schemeClr val="tx1"/>
                </a:solidFill>
                <a:effectLst/>
                <a:latin typeface="Montserrat" pitchFamily="2" charset="77"/>
              </a:rPr>
              <a:t>       </a:t>
            </a:r>
          </a:p>
          <a:p>
            <a:r>
              <a:rPr lang="en-US" sz="1600" dirty="0">
                <a:solidFill>
                  <a:schemeClr val="tx1"/>
                </a:solidFill>
                <a:latin typeface="Montserrat" pitchFamily="2" charset="77"/>
              </a:rPr>
              <a:t>	</a:t>
            </a:r>
            <a:r>
              <a:rPr lang="en-US" sz="1800" b="0" i="1" dirty="0">
                <a:solidFill>
                  <a:schemeClr val="tx1"/>
                </a:solidFill>
                <a:effectLst/>
                <a:latin typeface="Montserrat" pitchFamily="2" charset="77"/>
              </a:rPr>
              <a:t>Age, BMI, Days </a:t>
            </a:r>
            <a:r>
              <a:rPr lang="en-US" sz="1800" i="1" dirty="0">
                <a:solidFill>
                  <a:schemeClr val="tx1"/>
                </a:solidFill>
                <a:latin typeface="Montserrat" pitchFamily="2" charset="77"/>
              </a:rPr>
              <a:t>Before </a:t>
            </a:r>
            <a:r>
              <a:rPr lang="en-US" sz="1800" b="0" i="1" dirty="0">
                <a:solidFill>
                  <a:schemeClr val="tx1"/>
                </a:solidFill>
                <a:effectLst/>
                <a:latin typeface="Montserrat" pitchFamily="2" charset="77"/>
              </a:rPr>
              <a:t>ICU Admission, </a:t>
            </a:r>
            <a:r>
              <a:rPr lang="en-US" sz="1800" i="1" dirty="0">
                <a:solidFill>
                  <a:schemeClr val="tx1"/>
                </a:solidFill>
                <a:latin typeface="Montserrat" pitchFamily="2" charset="77"/>
              </a:rPr>
              <a:t>GCS scores</a:t>
            </a:r>
            <a:r>
              <a:rPr lang="en-US" sz="1800" b="0" i="1" dirty="0">
                <a:solidFill>
                  <a:schemeClr val="tx1"/>
                </a:solidFill>
                <a:effectLst/>
                <a:latin typeface="Montserrat" pitchFamily="2" charset="77"/>
              </a:rPr>
              <a:t>,  Heart Rate,</a:t>
            </a:r>
            <a:r>
              <a:rPr lang="en-US" sz="1800" i="1" dirty="0">
                <a:solidFill>
                  <a:schemeClr val="tx1"/>
                </a:solidFill>
                <a:latin typeface="Montserrat" pitchFamily="2" charset="77"/>
              </a:rPr>
              <a:t> Arterial Pressure</a:t>
            </a:r>
            <a:r>
              <a:rPr lang="en-US" sz="1800" b="0" i="1" dirty="0">
                <a:solidFill>
                  <a:schemeClr val="tx1"/>
                </a:solidFill>
                <a:effectLst/>
                <a:latin typeface="Montserrat" pitchFamily="2" charset="77"/>
              </a:rPr>
              <a:t>, Respiratory Rate, Elective Surgery, </a:t>
            </a:r>
            <a:r>
              <a:rPr lang="en-US" sz="1800" i="1" dirty="0">
                <a:solidFill>
                  <a:schemeClr val="tx1"/>
                </a:solidFill>
                <a:latin typeface="Montserrat" pitchFamily="2" charset="77"/>
              </a:rPr>
              <a:t>E</a:t>
            </a:r>
            <a:r>
              <a:rPr lang="en-US" sz="1800" b="0" i="1" dirty="0">
                <a:solidFill>
                  <a:schemeClr val="tx1"/>
                </a:solidFill>
                <a:effectLst/>
                <a:latin typeface="Montserrat" pitchFamily="2" charset="77"/>
              </a:rPr>
              <a:t>thnicity, Gender, </a:t>
            </a:r>
            <a:r>
              <a:rPr lang="en-US" sz="1800" b="0" i="0" dirty="0">
                <a:solidFill>
                  <a:srgbClr val="0D0D0D"/>
                </a:solidFill>
                <a:effectLst/>
                <a:latin typeface="Montserrat" pitchFamily="2" charset="77"/>
              </a:rPr>
              <a:t>Source of ICU Admission</a:t>
            </a:r>
            <a:r>
              <a:rPr lang="en-US" sz="1800" b="0" i="1" dirty="0">
                <a:solidFill>
                  <a:schemeClr val="tx1"/>
                </a:solidFill>
                <a:effectLst/>
                <a:latin typeface="Montserrat" pitchFamily="2" charset="77"/>
              </a:rPr>
              <a:t>, </a:t>
            </a:r>
            <a:r>
              <a:rPr lang="en-US" sz="1800" i="1" dirty="0">
                <a:solidFill>
                  <a:schemeClr val="tx1"/>
                </a:solidFill>
                <a:latin typeface="Montserrat" pitchFamily="2" charset="77"/>
              </a:rPr>
              <a:t>Types of ICU</a:t>
            </a:r>
            <a:r>
              <a:rPr lang="en-US" sz="1800" b="0" i="1" dirty="0">
                <a:solidFill>
                  <a:schemeClr val="tx1"/>
                </a:solidFill>
                <a:effectLst/>
                <a:latin typeface="Montserrat" pitchFamily="2" charset="77"/>
              </a:rPr>
              <a:t>, </a:t>
            </a:r>
            <a:r>
              <a:rPr lang="en-US" sz="1800" i="1" dirty="0">
                <a:solidFill>
                  <a:schemeClr val="tx1"/>
                </a:solidFill>
                <a:latin typeface="Montserrat" pitchFamily="2" charset="77"/>
              </a:rPr>
              <a:t>P</a:t>
            </a:r>
            <a:r>
              <a:rPr lang="en-US" sz="1800" b="0" i="1" dirty="0">
                <a:solidFill>
                  <a:schemeClr val="tx1"/>
                </a:solidFill>
                <a:effectLst/>
                <a:latin typeface="Montserrat" pitchFamily="2" charset="77"/>
              </a:rPr>
              <a:t>ost-</a:t>
            </a:r>
            <a:r>
              <a:rPr lang="en-US" sz="1800" i="1" dirty="0">
                <a:solidFill>
                  <a:schemeClr val="tx1"/>
                </a:solidFill>
                <a:latin typeface="Montserrat" pitchFamily="2" charset="77"/>
              </a:rPr>
              <a:t>O</a:t>
            </a:r>
            <a:r>
              <a:rPr lang="en-US" sz="1800" b="0" i="1" dirty="0">
                <a:solidFill>
                  <a:schemeClr val="tx1"/>
                </a:solidFill>
                <a:effectLst/>
                <a:latin typeface="Montserrat" pitchFamily="2" charset="77"/>
              </a:rPr>
              <a:t>perative, </a:t>
            </a:r>
            <a:r>
              <a:rPr lang="en-US" sz="1800" b="0" i="0" dirty="0">
                <a:solidFill>
                  <a:schemeClr val="tx1"/>
                </a:solidFill>
                <a:effectLst/>
                <a:latin typeface="Montserrat" pitchFamily="2" charset="77"/>
              </a:rPr>
              <a:t>Atrial Fibrillation</a:t>
            </a:r>
            <a:r>
              <a:rPr lang="en-US" b="0" i="1" dirty="0">
                <a:solidFill>
                  <a:schemeClr val="tx1"/>
                </a:solidFill>
                <a:effectLst/>
                <a:latin typeface="Montserrat" pitchFamily="2" charset="77"/>
              </a:rPr>
              <a:t>, </a:t>
            </a:r>
            <a:r>
              <a:rPr lang="en-US" sz="1800" b="0" i="1" dirty="0">
                <a:solidFill>
                  <a:schemeClr val="tx1"/>
                </a:solidFill>
                <a:effectLst/>
                <a:latin typeface="Montserrat" pitchFamily="2" charset="77"/>
              </a:rPr>
              <a:t>Intubated, Ventilated, AIDS , Cirrhosis, Diabetes, Hepatic Failure, Immunosuppression, Leukemia, Lymphoma, Solid Tumor</a:t>
            </a:r>
            <a:r>
              <a:rPr lang="en-US" sz="1800" i="1" dirty="0">
                <a:solidFill>
                  <a:schemeClr val="tx1"/>
                </a:solidFill>
                <a:latin typeface="Montserrat" pitchFamily="2" charset="77"/>
              </a:rPr>
              <a:t> </a:t>
            </a:r>
            <a:r>
              <a:rPr lang="en-US" sz="1800" b="0" i="1" dirty="0">
                <a:solidFill>
                  <a:schemeClr val="tx1"/>
                </a:solidFill>
                <a:effectLst/>
                <a:latin typeface="Montserrat" pitchFamily="2" charset="77"/>
              </a:rPr>
              <a:t>with</a:t>
            </a:r>
            <a:r>
              <a:rPr lang="en-US" sz="1800" i="1" dirty="0">
                <a:solidFill>
                  <a:schemeClr val="tx1"/>
                </a:solidFill>
                <a:latin typeface="Montserrat" pitchFamily="2" charset="77"/>
              </a:rPr>
              <a:t> M</a:t>
            </a:r>
            <a:r>
              <a:rPr lang="en-US" sz="1800" b="0" i="1" dirty="0">
                <a:solidFill>
                  <a:schemeClr val="tx1"/>
                </a:solidFill>
                <a:effectLst/>
                <a:latin typeface="Montserrat" pitchFamily="2" charset="77"/>
              </a:rPr>
              <a:t>etastasis</a:t>
            </a:r>
          </a:p>
          <a:p>
            <a:pPr marL="76200" marR="0" indent="0">
              <a:spcBef>
                <a:spcPts val="0"/>
              </a:spcBef>
              <a:spcAft>
                <a:spcPts val="0"/>
              </a:spcAft>
            </a:pPr>
            <a:endParaRPr lang="en-US" dirty="0">
              <a:solidFill>
                <a:srgbClr val="000000"/>
              </a:solidFill>
              <a:effectLst/>
              <a:latin typeface="Montserrat" pitchFamily="2" charset="77"/>
              <a:ea typeface="MS Mincho" panose="02020609040205080304" pitchFamily="49" charset="-128"/>
            </a:endParaRPr>
          </a:p>
          <a:p>
            <a:pPr marL="419100" marR="0" indent="-342900">
              <a:spcBef>
                <a:spcPts val="0"/>
              </a:spcBef>
              <a:spcAft>
                <a:spcPts val="0"/>
              </a:spcAft>
              <a:buFont typeface="Arial" panose="020B0604020202020204" pitchFamily="34" charset="0"/>
              <a:buChar char="•"/>
            </a:pPr>
            <a:r>
              <a:rPr lang="en-US" dirty="0">
                <a:solidFill>
                  <a:srgbClr val="000000"/>
                </a:solidFill>
                <a:effectLst/>
                <a:latin typeface="Montserrat" pitchFamily="2" charset="77"/>
                <a:ea typeface="MS Mincho" panose="02020609040205080304" pitchFamily="49" charset="-128"/>
              </a:rPr>
              <a:t>Missing values of continuous/ integers variables were </a:t>
            </a:r>
            <a:r>
              <a:rPr lang="en-US" dirty="0">
                <a:solidFill>
                  <a:srgbClr val="000000"/>
                </a:solidFill>
                <a:latin typeface="Montserrat" pitchFamily="2" charset="77"/>
                <a:ea typeface="MS Mincho" panose="02020609040205080304" pitchFamily="49" charset="-128"/>
              </a:rPr>
              <a:t>imput</a:t>
            </a:r>
            <a:r>
              <a:rPr lang="en-US" dirty="0">
                <a:solidFill>
                  <a:srgbClr val="000000"/>
                </a:solidFill>
                <a:effectLst/>
                <a:latin typeface="Montserrat" pitchFamily="2" charset="77"/>
                <a:ea typeface="MS Mincho" panose="02020609040205080304" pitchFamily="49" charset="-128"/>
              </a:rPr>
              <a:t>ed by means. Rows with missing values for categorical variables were excluded in the analysis.</a:t>
            </a:r>
          </a:p>
          <a:p>
            <a:pPr marL="419100" marR="0" indent="-342900">
              <a:spcBef>
                <a:spcPts val="0"/>
              </a:spcBef>
              <a:spcAft>
                <a:spcPts val="0"/>
              </a:spcAft>
              <a:buFont typeface="Arial" panose="020B0604020202020204" pitchFamily="34" charset="0"/>
              <a:buChar char="•"/>
            </a:pPr>
            <a:endParaRPr lang="en-US" dirty="0">
              <a:effectLst/>
              <a:latin typeface="Montserrat" pitchFamily="2" charset="77"/>
              <a:ea typeface="MS Mincho" panose="02020609040205080304" pitchFamily="49" charset="-128"/>
            </a:endParaRPr>
          </a:p>
          <a:p>
            <a:pPr marL="457200" marR="0">
              <a:spcBef>
                <a:spcPts val="0"/>
              </a:spcBef>
              <a:spcAft>
                <a:spcPts val="0"/>
              </a:spcAft>
              <a:buFont typeface="Arial" panose="020B0604020202020204" pitchFamily="34" charset="0"/>
              <a:buChar char="•"/>
            </a:pPr>
            <a:r>
              <a:rPr lang="en-US" altLang="ja-JP" dirty="0">
                <a:solidFill>
                  <a:srgbClr val="000000"/>
                </a:solidFill>
                <a:latin typeface="Montserrat" pitchFamily="2" charset="77"/>
                <a:ea typeface="MS Mincho" panose="02020609040205080304" pitchFamily="49" charset="-128"/>
              </a:rPr>
              <a:t>Because of the imbalance in binary outcomes, </a:t>
            </a:r>
            <a:r>
              <a:rPr lang="en-US" altLang="ja-JP" u="sng" dirty="0">
                <a:solidFill>
                  <a:srgbClr val="000000"/>
                </a:solidFill>
                <a:latin typeface="Montserrat" pitchFamily="2" charset="77"/>
                <a:ea typeface="MS Mincho" panose="02020609040205080304" pitchFamily="49" charset="-128"/>
              </a:rPr>
              <a:t>ROC AUC </a:t>
            </a:r>
            <a:r>
              <a:rPr lang="en-US" altLang="ja-JP" dirty="0">
                <a:solidFill>
                  <a:srgbClr val="000000"/>
                </a:solidFill>
                <a:latin typeface="Montserrat" pitchFamily="2" charset="77"/>
                <a:ea typeface="MS Mincho" panose="02020609040205080304" pitchFamily="49" charset="-128"/>
              </a:rPr>
              <a:t>and </a:t>
            </a:r>
            <a:r>
              <a:rPr lang="en-US" altLang="ja-JP" u="sng" dirty="0">
                <a:solidFill>
                  <a:srgbClr val="000000"/>
                </a:solidFill>
                <a:latin typeface="Montserrat" pitchFamily="2" charset="77"/>
                <a:ea typeface="MS Mincho" panose="02020609040205080304" pitchFamily="49" charset="-128"/>
              </a:rPr>
              <a:t>Matthews Correlation Coefficient (MCC) </a:t>
            </a:r>
            <a:r>
              <a:rPr lang="en-US" altLang="ja-JP" dirty="0">
                <a:solidFill>
                  <a:srgbClr val="000000"/>
                </a:solidFill>
                <a:latin typeface="Montserrat" pitchFamily="2" charset="77"/>
                <a:ea typeface="MS Mincho" panose="02020609040205080304" pitchFamily="49" charset="-128"/>
              </a:rPr>
              <a:t>were used instead of Accuracy to compare models.</a:t>
            </a:r>
            <a:endParaRPr lang="en-US" sz="2300" dirty="0">
              <a:solidFill>
                <a:srgbClr val="000000"/>
              </a:solidFill>
              <a:effectLst/>
              <a:latin typeface="Montserrat" pitchFamily="2" charset="77"/>
              <a:ea typeface="MS Mincho" panose="02020609040205080304" pitchFamily="49" charset="-128"/>
            </a:endParaRPr>
          </a:p>
        </p:txBody>
      </p:sp>
      <p:sp>
        <p:nvSpPr>
          <p:cNvPr id="2" name="Rectangle 1">
            <a:extLst>
              <a:ext uri="{FF2B5EF4-FFF2-40B4-BE49-F238E27FC236}">
                <a16:creationId xmlns:a16="http://schemas.microsoft.com/office/drawing/2014/main" id="{28846A08-9735-A210-3A64-6C98E7F16ABC}"/>
              </a:ext>
            </a:extLst>
          </p:cNvPr>
          <p:cNvSpPr/>
          <p:nvPr/>
        </p:nvSpPr>
        <p:spPr>
          <a:xfrm>
            <a:off x="735724" y="2091559"/>
            <a:ext cx="8881242" cy="1618593"/>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678431389"/>
      </p:ext>
    </p:extLst>
  </p:cSld>
  <p:clrMapOvr>
    <a:masterClrMapping/>
  </p:clrMapOvr>
</p:sld>
</file>

<file path=ppt/theme/theme1.xml><?xml version="1.0" encoding="utf-8"?>
<a:theme xmlns:a="http://schemas.openxmlformats.org/drawingml/2006/main" name="Nicholas template">
  <a:themeElements>
    <a:clrScheme name="Custom 347">
      <a:dk1>
        <a:srgbClr val="1E2124"/>
      </a:dk1>
      <a:lt1>
        <a:srgbClr val="FFFFFF"/>
      </a:lt1>
      <a:dk2>
        <a:srgbClr val="7C8894"/>
      </a:dk2>
      <a:lt2>
        <a:srgbClr val="E6ECEE"/>
      </a:lt2>
      <a:accent1>
        <a:srgbClr val="2AC3F3"/>
      </a:accent1>
      <a:accent2>
        <a:srgbClr val="004591"/>
      </a:accent2>
      <a:accent3>
        <a:srgbClr val="6BD8B6"/>
      </a:accent3>
      <a:accent4>
        <a:srgbClr val="A9E04B"/>
      </a:accent4>
      <a:accent5>
        <a:srgbClr val="F3C744"/>
      </a:accent5>
      <a:accent6>
        <a:srgbClr val="F37768"/>
      </a:accent6>
      <a:hlink>
        <a:srgbClr val="003C7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9190</TotalTime>
  <Words>1131</Words>
  <Application>Microsoft Macintosh PowerPoint</Application>
  <PresentationFormat>A4 Paper (210x297 mm)</PresentationFormat>
  <Paragraphs>132</Paragraphs>
  <Slides>15</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Cambria</vt:lpstr>
      <vt:lpstr>Roboto</vt:lpstr>
      <vt:lpstr>Montserrat Light</vt:lpstr>
      <vt:lpstr>Calibri</vt:lpstr>
      <vt:lpstr>Wingdings</vt:lpstr>
      <vt:lpstr>Courier New</vt:lpstr>
      <vt:lpstr>Montserrat</vt:lpstr>
      <vt:lpstr>Söhne</vt:lpstr>
      <vt:lpstr>Nicholas template</vt:lpstr>
      <vt:lpstr>Comparative Analysis of Mortality Rate Prediction in Critical Care Patients: Neural Network vs. Classical Machine Learning Models using US Healthcare Data</vt:lpstr>
      <vt:lpstr>About me</vt:lpstr>
      <vt:lpstr>Personal Motivation</vt:lpstr>
      <vt:lpstr>Study Background </vt:lpstr>
      <vt:lpstr>Aim</vt:lpstr>
      <vt:lpstr>Data </vt:lpstr>
      <vt:lpstr>EDA (excerpts 1) </vt:lpstr>
      <vt:lpstr>EDA (excerpts 2) </vt:lpstr>
      <vt:lpstr>Methods</vt:lpstr>
      <vt:lpstr>Matthew Correlation  Coefficient (MCC)</vt:lpstr>
      <vt:lpstr>Neural Network</vt:lpstr>
      <vt:lpstr>Result</vt:lpstr>
      <vt:lpstr>Learning  Curve</vt:lpstr>
      <vt:lpstr>Summary (Results) </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Trends in the Incidence and Mortality of Early-Onset Cancers and Assessment of Impact of Obesity on the Trend</dc:title>
  <dc:creator>Ugai, Tomotaka</dc:creator>
  <cp:lastModifiedBy>Tsukumo, Yuta</cp:lastModifiedBy>
  <cp:revision>134</cp:revision>
  <dcterms:modified xsi:type="dcterms:W3CDTF">2024-04-25T00:12:52Z</dcterms:modified>
</cp:coreProperties>
</file>